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iY2rJ7+YhrEWTtEQdGQgcGoWE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C95383-B843-420A-AEDA-73C1BD2066BF}">
  <a:tblStyle styleId="{69C95383-B843-420A-AEDA-73C1BD2066BF}" styleName="Table_0">
    <a:wholeTbl>
      <a:tcTxStyle b="off" i="off">
        <a:font>
          <a:latin typeface="Times New Roman"/>
          <a:ea typeface="Times New Roman"/>
          <a:cs typeface="Times New Roman"/>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Opportunistic sampling and budgets limit the amount of samples available to estimate/understand contaminant concentrations at the waterbody level. </a:t>
            </a:r>
            <a:endParaRPr/>
          </a:p>
          <a:p>
            <a:pPr indent="0" lvl="0" marL="0" rtl="0" algn="l">
              <a:spcBef>
                <a:spcPts val="0"/>
              </a:spcBef>
              <a:spcAft>
                <a:spcPts val="0"/>
              </a:spcAft>
              <a:buNone/>
            </a:pPr>
            <a:r>
              <a:t/>
            </a:r>
            <a:endParaRPr/>
          </a:p>
        </p:txBody>
      </p:sp>
      <p:sp>
        <p:nvSpPr>
          <p:cNvPr id="203" name="Google Shape;20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Lisa citation and Jones 2017</a:t>
            </a:r>
            <a:endParaRPr/>
          </a:p>
        </p:txBody>
      </p:sp>
      <p:sp>
        <p:nvSpPr>
          <p:cNvPr id="237" name="Google Shape;23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Impacts on aquatic ecosystems focal points of cumulative effects – as a natural pour point</a:t>
            </a:r>
            <a:endParaRPr/>
          </a:p>
        </p:txBody>
      </p:sp>
      <p:sp>
        <p:nvSpPr>
          <p:cNvPr id="296" name="Google Shape;29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Impacts on aquatic ecosystems focal points of cumulative effects – as a natural pour point</a:t>
            </a:r>
            <a:endParaRPr/>
          </a:p>
        </p:txBody>
      </p:sp>
      <p:sp>
        <p:nvSpPr>
          <p:cNvPr id="310" name="Google Shape;31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Impacts on aquatic ecosystems focal points of cumulative effects – as a natural pour point</a:t>
            </a:r>
            <a:endParaRPr/>
          </a:p>
        </p:txBody>
      </p:sp>
      <p:sp>
        <p:nvSpPr>
          <p:cNvPr id="326" name="Google Shape;32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Opportunistic sampling and budgets limit the amount of samples available to estimate/understand contaminant concentrations at the waterbody level. </a:t>
            </a:r>
            <a:endParaRPr/>
          </a:p>
          <a:p>
            <a:pPr indent="0" lvl="0" marL="0" rtl="0" algn="l">
              <a:spcBef>
                <a:spcPts val="0"/>
              </a:spcBef>
              <a:spcAft>
                <a:spcPts val="0"/>
              </a:spcAft>
              <a:buNone/>
            </a:pPr>
            <a:r>
              <a:t/>
            </a:r>
            <a:endParaRPr/>
          </a:p>
        </p:txBody>
      </p:sp>
      <p:sp>
        <p:nvSpPr>
          <p:cNvPr id="100" name="Google Shape;1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Fish, Turn examples into questions</a:t>
            </a:r>
            <a:endParaRPr/>
          </a:p>
        </p:txBody>
      </p:sp>
      <p:sp>
        <p:nvSpPr>
          <p:cNvPr id="381" name="Google Shape;38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the data nerds; not a trivial step and a huge amount of work to line up datasets difficult to make them communicate </a:t>
            </a:r>
            <a:endParaRPr/>
          </a:p>
        </p:txBody>
      </p:sp>
      <p:sp>
        <p:nvSpPr>
          <p:cNvPr id="400" name="Google Shape;40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Fish, Turn examples into questions</a:t>
            </a:r>
            <a:endParaRPr/>
          </a:p>
        </p:txBody>
      </p:sp>
      <p:sp>
        <p:nvSpPr>
          <p:cNvPr id="409" name="Google Shape;40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Link back to integrators; complex pathways from land to water and we don’t know what they are. </a:t>
            </a:r>
            <a:endParaRPr/>
          </a:p>
          <a:p>
            <a:pPr indent="0" lvl="0" marL="0" rtl="0" algn="l">
              <a:spcBef>
                <a:spcPts val="0"/>
              </a:spcBef>
              <a:spcAft>
                <a:spcPts val="0"/>
              </a:spcAft>
              <a:buNone/>
            </a:pPr>
            <a:r>
              <a:rPr lang="en-US"/>
              <a:t>When I was talking about aquatic ecosystems impacted, these are pathways. </a:t>
            </a:r>
            <a:endParaRPr/>
          </a:p>
        </p:txBody>
      </p:sp>
      <p:sp>
        <p:nvSpPr>
          <p:cNvPr id="446" name="Google Shape;44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Fish, Turn examples into questions</a:t>
            </a:r>
            <a:endParaRPr/>
          </a:p>
        </p:txBody>
      </p:sp>
      <p:sp>
        <p:nvSpPr>
          <p:cNvPr id="457" name="Google Shape;45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30% of urban cover doesn’t lead to the same response in difference landscapes.</a:t>
            </a:r>
            <a:endParaRPr/>
          </a:p>
        </p:txBody>
      </p:sp>
      <p:sp>
        <p:nvSpPr>
          <p:cNvPr id="476" name="Google Shape;47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Opportunistic sampling and budgets limit the amount of samples available to estimate/understand contaminant concentrations at the waterbody level. </a:t>
            </a:r>
            <a:endParaRPr/>
          </a:p>
          <a:p>
            <a:pPr indent="0" lvl="0" marL="0" rtl="0" algn="l">
              <a:spcBef>
                <a:spcPts val="0"/>
              </a:spcBef>
              <a:spcAft>
                <a:spcPts val="0"/>
              </a:spcAft>
              <a:buNone/>
            </a:pPr>
            <a:r>
              <a:t/>
            </a:r>
            <a:endParaRPr/>
          </a:p>
        </p:txBody>
      </p:sp>
      <p:sp>
        <p:nvSpPr>
          <p:cNvPr id="113" name="Google Shape;11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Fish, Turn examples into questions</a:t>
            </a:r>
            <a:endParaRPr/>
          </a:p>
        </p:txBody>
      </p:sp>
      <p:sp>
        <p:nvSpPr>
          <p:cNvPr id="498" name="Google Shape;49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Make better figure; data nerds this is a PCA on the distances between lakes. Landscape pattern that might be influencing. Latitudinal gradients.  </a:t>
            </a:r>
            <a:endParaRPr/>
          </a:p>
        </p:txBody>
      </p:sp>
      <p:sp>
        <p:nvSpPr>
          <p:cNvPr id="517" name="Google Shape;51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Fish, Turn examples into questions</a:t>
            </a:r>
            <a:endParaRPr/>
          </a:p>
        </p:txBody>
      </p:sp>
      <p:sp>
        <p:nvSpPr>
          <p:cNvPr id="528" name="Google Shape;528;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Random forest models; machine learning; Jones statement</a:t>
            </a:r>
            <a:endParaRPr/>
          </a:p>
        </p:txBody>
      </p:sp>
      <p:sp>
        <p:nvSpPr>
          <p:cNvPr id="547" name="Google Shape;54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Main drivers to inform empirical model  </a:t>
            </a:r>
            <a:endParaRPr/>
          </a:p>
          <a:p>
            <a:pPr indent="0" lvl="0" marL="0" rtl="0" algn="l">
              <a:spcBef>
                <a:spcPts val="0"/>
              </a:spcBef>
              <a:spcAft>
                <a:spcPts val="0"/>
              </a:spcAft>
              <a:buNone/>
            </a:pPr>
            <a:r>
              <a:rPr lang="en-US"/>
              <a:t>Preliminary work, a lot of work, just setting the context for this. </a:t>
            </a:r>
            <a:endParaRPr/>
          </a:p>
        </p:txBody>
      </p:sp>
      <p:sp>
        <p:nvSpPr>
          <p:cNvPr id="607" name="Google Shape;60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Main drivers to inform empirical model  </a:t>
            </a:r>
            <a:endParaRPr/>
          </a:p>
          <a:p>
            <a:pPr indent="0" lvl="0" marL="0" rtl="0" algn="l">
              <a:spcBef>
                <a:spcPts val="0"/>
              </a:spcBef>
              <a:spcAft>
                <a:spcPts val="0"/>
              </a:spcAft>
              <a:buNone/>
            </a:pPr>
            <a:r>
              <a:rPr lang="en-US"/>
              <a:t>Preliminary work, a lot of work, just setting the context for this. </a:t>
            </a:r>
            <a:endParaRPr/>
          </a:p>
        </p:txBody>
      </p:sp>
      <p:sp>
        <p:nvSpPr>
          <p:cNvPr id="624" name="Google Shape;62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really cool☺. </a:t>
            </a:r>
            <a:endParaRPr/>
          </a:p>
        </p:txBody>
      </p:sp>
      <p:sp>
        <p:nvSpPr>
          <p:cNvPr id="663" name="Google Shape;66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Adventageous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34" name="Google Shape;13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Random forest models; machine learning; Jones statement</a:t>
            </a:r>
            <a:endParaRPr/>
          </a:p>
        </p:txBody>
      </p:sp>
      <p:sp>
        <p:nvSpPr>
          <p:cNvPr id="743" name="Google Shape;743;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really cool☺. </a:t>
            </a:r>
            <a:endParaRPr/>
          </a:p>
        </p:txBody>
      </p:sp>
      <p:sp>
        <p:nvSpPr>
          <p:cNvPr id="764" name="Google Shape;764;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Opportunistic sampling and budgets limit the amount of samples available to estimate/understand contaminant concentrations at the waterbody level. </a:t>
            </a:r>
            <a:endParaRPr/>
          </a:p>
          <a:p>
            <a:pPr indent="0" lvl="0" marL="0" rtl="0" algn="l">
              <a:spcBef>
                <a:spcPts val="0"/>
              </a:spcBef>
              <a:spcAft>
                <a:spcPts val="0"/>
              </a:spcAft>
              <a:buNone/>
            </a:pPr>
            <a:r>
              <a:t/>
            </a:r>
            <a:endParaRPr/>
          </a:p>
        </p:txBody>
      </p:sp>
      <p:sp>
        <p:nvSpPr>
          <p:cNvPr id="146" name="Google Shape;14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Opportunistic sampling and budgets limit the amount of samples available to estimate/understand contaminant concentrations at the waterbody level. </a:t>
            </a:r>
            <a:endParaRPr/>
          </a:p>
          <a:p>
            <a:pPr indent="0" lvl="0" marL="0" rtl="0" algn="l">
              <a:spcBef>
                <a:spcPts val="0"/>
              </a:spcBef>
              <a:spcAft>
                <a:spcPts val="0"/>
              </a:spcAft>
              <a:buNone/>
            </a:pPr>
            <a:r>
              <a:t/>
            </a:r>
            <a:endParaRPr/>
          </a:p>
        </p:txBody>
      </p:sp>
      <p:sp>
        <p:nvSpPr>
          <p:cNvPr id="157" name="Google Shape;15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Opportunistic sampling and budgets limit the amount of samples available to estimate/understand contaminant concentrations at the waterbody level. </a:t>
            </a:r>
            <a:endParaRPr/>
          </a:p>
          <a:p>
            <a:pPr indent="0" lvl="0" marL="0" rtl="0" algn="l">
              <a:spcBef>
                <a:spcPts val="0"/>
              </a:spcBef>
              <a:spcAft>
                <a:spcPts val="0"/>
              </a:spcAft>
              <a:buNone/>
            </a:pPr>
            <a:r>
              <a:t/>
            </a:r>
            <a:endParaRPr/>
          </a:p>
        </p:txBody>
      </p:sp>
      <p:sp>
        <p:nvSpPr>
          <p:cNvPr id="168" name="Google Shape;16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Opportunistic sampling and budgets limit the amount of samples available to estimate/understand contaminant concentrations at the waterbody level. </a:t>
            </a:r>
            <a:endParaRPr/>
          </a:p>
          <a:p>
            <a:pPr indent="0" lvl="0" marL="0" rtl="0" algn="l">
              <a:spcBef>
                <a:spcPts val="0"/>
              </a:spcBef>
              <a:spcAft>
                <a:spcPts val="0"/>
              </a:spcAft>
              <a:buNone/>
            </a:pPr>
            <a:r>
              <a:t/>
            </a:r>
            <a:endParaRPr/>
          </a:p>
        </p:txBody>
      </p:sp>
      <p:sp>
        <p:nvSpPr>
          <p:cNvPr id="189" name="Google Shape;18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pic>
        <p:nvPicPr>
          <p:cNvPr id="17" name="Google Shape;17;p56"/>
          <p:cNvPicPr preferRelativeResize="0"/>
          <p:nvPr/>
        </p:nvPicPr>
        <p:blipFill rotWithShape="1">
          <a:blip r:embed="rId2">
            <a:alphaModFix/>
          </a:blip>
          <a:srcRect b="0" l="0" r="0" t="0"/>
          <a:stretch/>
        </p:blipFill>
        <p:spPr>
          <a:xfrm>
            <a:off x="6349" y="3572"/>
            <a:ext cx="12179300" cy="6850856"/>
          </a:xfrm>
          <a:prstGeom prst="rect">
            <a:avLst/>
          </a:prstGeom>
          <a:noFill/>
          <a:ln>
            <a:noFill/>
          </a:ln>
        </p:spPr>
      </p:pic>
      <p:pic>
        <p:nvPicPr>
          <p:cNvPr id="18" name="Google Shape;18;p56"/>
          <p:cNvPicPr preferRelativeResize="0"/>
          <p:nvPr/>
        </p:nvPicPr>
        <p:blipFill rotWithShape="1">
          <a:blip r:embed="rId3">
            <a:alphaModFix/>
          </a:blip>
          <a:srcRect b="0" l="0" r="0" t="0"/>
          <a:stretch/>
        </p:blipFill>
        <p:spPr>
          <a:xfrm>
            <a:off x="0" y="4381500"/>
            <a:ext cx="12129025" cy="1447800"/>
          </a:xfrm>
          <a:prstGeom prst="rect">
            <a:avLst/>
          </a:prstGeom>
          <a:noFill/>
          <a:ln>
            <a:noFill/>
          </a:ln>
        </p:spPr>
      </p:pic>
      <p:sp>
        <p:nvSpPr>
          <p:cNvPr id="19" name="Google Shape;19;p56"/>
          <p:cNvSpPr txBox="1"/>
          <p:nvPr>
            <p:ph type="ctrTitle"/>
          </p:nvPr>
        </p:nvSpPr>
        <p:spPr>
          <a:xfrm>
            <a:off x="342900" y="4008994"/>
            <a:ext cx="11401327" cy="1197286"/>
          </a:xfrm>
          <a:prstGeom prst="rect">
            <a:avLst/>
          </a:prstGeom>
          <a:noFill/>
          <a:ln>
            <a:noFill/>
          </a:ln>
        </p:spPr>
        <p:txBody>
          <a:bodyPr anchorCtr="0" anchor="b" bIns="0" lIns="0" spcFirstLastPara="1" rIns="91425" wrap="square" tIns="45700">
            <a:normAutofit/>
          </a:bodyPr>
          <a:lstStyle>
            <a:lvl1pPr lvl="0" algn="l">
              <a:lnSpc>
                <a:spcPct val="90000"/>
              </a:lnSpc>
              <a:spcBef>
                <a:spcPts val="0"/>
              </a:spcBef>
              <a:spcAft>
                <a:spcPts val="0"/>
              </a:spcAft>
              <a:buClr>
                <a:schemeClr val="lt1"/>
              </a:buClr>
              <a:buSzPts val="5400"/>
              <a:buFont typeface="Arial"/>
              <a:buNone/>
              <a:defRPr b="1"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56"/>
          <p:cNvSpPr txBox="1"/>
          <p:nvPr>
            <p:ph idx="1" type="body"/>
          </p:nvPr>
        </p:nvSpPr>
        <p:spPr>
          <a:xfrm>
            <a:off x="342900" y="5206280"/>
            <a:ext cx="10158560" cy="508720"/>
          </a:xfrm>
          <a:prstGeom prst="rect">
            <a:avLst/>
          </a:prstGeom>
          <a:noFill/>
          <a:ln>
            <a:noFill/>
          </a:ln>
        </p:spPr>
        <p:txBody>
          <a:bodyPr anchorCtr="0" anchor="b" bIns="45700" lIns="45700" spcFirstLastPara="1" rIns="91425" wrap="square" tIns="45700">
            <a:normAutofit/>
          </a:bodyPr>
          <a:lstStyle>
            <a:lvl1pPr indent="-228600" lvl="0" marL="457200" algn="l">
              <a:lnSpc>
                <a:spcPct val="90000"/>
              </a:lnSpc>
              <a:spcBef>
                <a:spcPts val="1000"/>
              </a:spcBef>
              <a:spcAft>
                <a:spcPts val="0"/>
              </a:spcAft>
              <a:buClr>
                <a:schemeClr val="lt1"/>
              </a:buClr>
              <a:buSzPts val="1750"/>
              <a:buFont typeface="Arial"/>
              <a:buNone/>
              <a:defRPr>
                <a:solidFill>
                  <a:schemeClr val="lt1"/>
                </a:solidFill>
              </a:defRPr>
            </a:lvl1pPr>
            <a:lvl2pPr indent="-228600" lvl="1" marL="914400" algn="l">
              <a:lnSpc>
                <a:spcPct val="90000"/>
              </a:lnSpc>
              <a:spcBef>
                <a:spcPts val="500"/>
              </a:spcBef>
              <a:spcAft>
                <a:spcPts val="0"/>
              </a:spcAft>
              <a:buClr>
                <a:schemeClr val="dk1"/>
              </a:buClr>
              <a:buSzPts val="1625"/>
              <a:buFont typeface="Arial"/>
              <a:buNone/>
              <a:defRPr/>
            </a:lvl2pPr>
            <a:lvl3pPr indent="-228600" lvl="2" marL="1371600" algn="l">
              <a:lnSpc>
                <a:spcPct val="90000"/>
              </a:lnSpc>
              <a:spcBef>
                <a:spcPts val="500"/>
              </a:spcBef>
              <a:spcAft>
                <a:spcPts val="0"/>
              </a:spcAft>
              <a:buClr>
                <a:schemeClr val="dk1"/>
              </a:buClr>
              <a:buSzPts val="1375"/>
              <a:buFont typeface="Arial"/>
              <a:buNone/>
              <a:defRPr/>
            </a:lvl3pPr>
            <a:lvl4pPr indent="-228600" lvl="3" marL="1828800" algn="l">
              <a:lnSpc>
                <a:spcPct val="90000"/>
              </a:lnSpc>
              <a:spcBef>
                <a:spcPts val="500"/>
              </a:spcBef>
              <a:spcAft>
                <a:spcPts val="0"/>
              </a:spcAft>
              <a:buSzPts val="2750"/>
              <a:buFont typeface="Arial"/>
              <a:buNone/>
              <a:defRPr/>
            </a:lvl4pPr>
            <a:lvl5pPr indent="-228600" lvl="4" marL="2286000" algn="l">
              <a:lnSpc>
                <a:spcPct val="90000"/>
              </a:lnSpc>
              <a:spcBef>
                <a:spcPts val="500"/>
              </a:spcBef>
              <a:spcAft>
                <a:spcPts val="0"/>
              </a:spcAft>
              <a:buSzPts val="2500"/>
              <a:buFont typeface="Arial"/>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56"/>
          <p:cNvSpPr txBox="1"/>
          <p:nvPr>
            <p:ph idx="2" type="body"/>
          </p:nvPr>
        </p:nvSpPr>
        <p:spPr>
          <a:xfrm>
            <a:off x="342900" y="5829300"/>
            <a:ext cx="5753100" cy="358775"/>
          </a:xfrm>
          <a:prstGeom prst="rect">
            <a:avLst/>
          </a:prstGeom>
          <a:noFill/>
          <a:ln>
            <a:noFill/>
          </a:ln>
        </p:spPr>
        <p:txBody>
          <a:bodyPr anchorCtr="0" anchor="b" bIns="45700" lIns="64000" spcFirstLastPara="1" rIns="91425" wrap="square" tIns="91425">
            <a:normAutofit/>
          </a:bodyPr>
          <a:lstStyle>
            <a:lvl1pPr indent="-228600" lvl="0" marL="457200" algn="l">
              <a:lnSpc>
                <a:spcPct val="90000"/>
              </a:lnSpc>
              <a:spcBef>
                <a:spcPts val="1000"/>
              </a:spcBef>
              <a:spcAft>
                <a:spcPts val="0"/>
              </a:spcAft>
              <a:buClr>
                <a:schemeClr val="lt1"/>
              </a:buClr>
              <a:buSzPts val="1260"/>
              <a:buFont typeface="Arial"/>
              <a:buNone/>
              <a:defRPr sz="1800">
                <a:solidFill>
                  <a:schemeClr val="lt1"/>
                </a:solidFill>
              </a:defRPr>
            </a:lvl1pPr>
            <a:lvl2pPr indent="-228600" lvl="1" marL="914400" algn="l">
              <a:lnSpc>
                <a:spcPct val="90000"/>
              </a:lnSpc>
              <a:spcBef>
                <a:spcPts val="500"/>
              </a:spcBef>
              <a:spcAft>
                <a:spcPts val="0"/>
              </a:spcAft>
              <a:buClr>
                <a:schemeClr val="dk1"/>
              </a:buClr>
              <a:buSzPts val="1625"/>
              <a:buFont typeface="Arial"/>
              <a:buNone/>
              <a:defRPr/>
            </a:lvl2pPr>
            <a:lvl3pPr indent="-228600" lvl="2" marL="1371600" algn="l">
              <a:lnSpc>
                <a:spcPct val="90000"/>
              </a:lnSpc>
              <a:spcBef>
                <a:spcPts val="500"/>
              </a:spcBef>
              <a:spcAft>
                <a:spcPts val="0"/>
              </a:spcAft>
              <a:buClr>
                <a:schemeClr val="dk1"/>
              </a:buClr>
              <a:buSzPts val="1375"/>
              <a:buFont typeface="Arial"/>
              <a:buNone/>
              <a:defRPr/>
            </a:lvl3pPr>
            <a:lvl4pPr indent="-228600" lvl="3" marL="1828800" algn="l">
              <a:lnSpc>
                <a:spcPct val="90000"/>
              </a:lnSpc>
              <a:spcBef>
                <a:spcPts val="500"/>
              </a:spcBef>
              <a:spcAft>
                <a:spcPts val="0"/>
              </a:spcAft>
              <a:buSzPts val="2750"/>
              <a:buFont typeface="Arial"/>
              <a:buNone/>
              <a:defRPr/>
            </a:lvl4pPr>
            <a:lvl5pPr indent="-228600" lvl="4" marL="2286000" algn="l">
              <a:lnSpc>
                <a:spcPct val="90000"/>
              </a:lnSpc>
              <a:spcBef>
                <a:spcPts val="500"/>
              </a:spcBef>
              <a:spcAft>
                <a:spcPts val="0"/>
              </a:spcAft>
              <a:buSzPts val="2500"/>
              <a:buFont typeface="Arial"/>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65"/>
          <p:cNvSpPr txBox="1"/>
          <p:nvPr>
            <p:ph type="title"/>
          </p:nvPr>
        </p:nvSpPr>
        <p:spPr>
          <a:xfrm>
            <a:off x="457200" y="457200"/>
            <a:ext cx="5139267" cy="990600"/>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65"/>
          <p:cNvSpPr/>
          <p:nvPr>
            <p:ph idx="2" type="pic"/>
          </p:nvPr>
        </p:nvSpPr>
        <p:spPr>
          <a:xfrm>
            <a:off x="6096000" y="457201"/>
            <a:ext cx="5350932" cy="5257799"/>
          </a:xfrm>
          <a:prstGeom prst="rect">
            <a:avLst/>
          </a:prstGeom>
          <a:noFill/>
          <a:ln>
            <a:noFill/>
          </a:ln>
        </p:spPr>
      </p:sp>
      <p:sp>
        <p:nvSpPr>
          <p:cNvPr id="74" name="Google Shape;74;p65"/>
          <p:cNvSpPr txBox="1"/>
          <p:nvPr>
            <p:ph idx="1" type="body"/>
          </p:nvPr>
        </p:nvSpPr>
        <p:spPr>
          <a:xfrm>
            <a:off x="457200" y="1600200"/>
            <a:ext cx="5139267" cy="4114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120"/>
              <a:buFont typeface="Arial"/>
              <a:buNone/>
              <a:defRPr sz="1600"/>
            </a:lvl1pPr>
            <a:lvl2pPr indent="-228600" lvl="1" marL="914400" algn="l">
              <a:lnSpc>
                <a:spcPct val="90000"/>
              </a:lnSpc>
              <a:spcBef>
                <a:spcPts val="500"/>
              </a:spcBef>
              <a:spcAft>
                <a:spcPts val="0"/>
              </a:spcAft>
              <a:buClr>
                <a:schemeClr val="dk1"/>
              </a:buClr>
              <a:buSzPts val="910"/>
              <a:buFont typeface="Arial"/>
              <a:buNone/>
              <a:defRPr sz="1400"/>
            </a:lvl2pPr>
            <a:lvl3pPr indent="-228600" lvl="2" marL="1371600" algn="l">
              <a:lnSpc>
                <a:spcPct val="90000"/>
              </a:lnSpc>
              <a:spcBef>
                <a:spcPts val="500"/>
              </a:spcBef>
              <a:spcAft>
                <a:spcPts val="0"/>
              </a:spcAft>
              <a:buClr>
                <a:schemeClr val="dk1"/>
              </a:buClr>
              <a:buSzPts val="660"/>
              <a:buFont typeface="Arial"/>
              <a:buNone/>
              <a:defRPr sz="1200"/>
            </a:lvl3pPr>
            <a:lvl4pPr indent="-228600" lvl="3" marL="1828800" algn="l">
              <a:lnSpc>
                <a:spcPct val="90000"/>
              </a:lnSpc>
              <a:spcBef>
                <a:spcPts val="500"/>
              </a:spcBef>
              <a:spcAft>
                <a:spcPts val="0"/>
              </a:spcAft>
              <a:buSzPts val="11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65"/>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5"/>
          <p:cNvSpPr txBox="1"/>
          <p:nvPr>
            <p:ph idx="12" type="sldNum"/>
          </p:nvPr>
        </p:nvSpPr>
        <p:spPr>
          <a:xfrm>
            <a:off x="11741727" y="0"/>
            <a:ext cx="447224" cy="457199"/>
          </a:xfrm>
          <a:prstGeom prst="rect">
            <a:avLst/>
          </a:prstGeom>
          <a:noFill/>
          <a:ln>
            <a:noFill/>
          </a:ln>
        </p:spPr>
        <p:txBody>
          <a:bodyPr anchorCtr="1"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66"/>
          <p:cNvSpPr txBox="1"/>
          <p:nvPr>
            <p:ph type="title"/>
          </p:nvPr>
        </p:nvSpPr>
        <p:spPr>
          <a:xfrm>
            <a:off x="838200" y="365125"/>
            <a:ext cx="10515600" cy="1325563"/>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6"/>
          <p:cNvSpPr txBox="1"/>
          <p:nvPr>
            <p:ph idx="1" type="body"/>
          </p:nvPr>
        </p:nvSpPr>
        <p:spPr>
          <a:xfrm rot="5400000">
            <a:off x="3981450" y="-1924050"/>
            <a:ext cx="4229100" cy="11277600"/>
          </a:xfrm>
          <a:prstGeom prst="rect">
            <a:avLst/>
          </a:prstGeom>
          <a:noFill/>
          <a:ln>
            <a:noFill/>
          </a:ln>
        </p:spPr>
        <p:txBody>
          <a:bodyPr anchorCtr="0" anchor="t" bIns="45700" lIns="91425" spcFirstLastPara="1" rIns="91425" wrap="square" tIns="45700">
            <a:normAutofit/>
          </a:bodyPr>
          <a:lstStyle>
            <a:lvl1pPr indent="-308610" lvl="0" marL="457200" algn="l">
              <a:lnSpc>
                <a:spcPct val="90000"/>
              </a:lnSpc>
              <a:spcBef>
                <a:spcPts val="1000"/>
              </a:spcBef>
              <a:spcAft>
                <a:spcPts val="0"/>
              </a:spcAft>
              <a:buClr>
                <a:schemeClr val="dk1"/>
              </a:buClr>
              <a:buSzPts val="1260"/>
              <a:buChar char="•"/>
              <a:defRPr/>
            </a:lvl1pPr>
            <a:lvl2pPr indent="-302894" lvl="1" marL="914400" algn="l">
              <a:lnSpc>
                <a:spcPct val="90000"/>
              </a:lnSpc>
              <a:spcBef>
                <a:spcPts val="500"/>
              </a:spcBef>
              <a:spcAft>
                <a:spcPts val="0"/>
              </a:spcAft>
              <a:buClr>
                <a:schemeClr val="dk1"/>
              </a:buClr>
              <a:buSzPts val="1170"/>
              <a:buChar char="•"/>
              <a:defRPr/>
            </a:lvl2pPr>
            <a:lvl3pPr indent="-291464" lvl="2" marL="1371600" algn="l">
              <a:lnSpc>
                <a:spcPct val="90000"/>
              </a:lnSpc>
              <a:spcBef>
                <a:spcPts val="500"/>
              </a:spcBef>
              <a:spcAft>
                <a:spcPts val="0"/>
              </a:spcAft>
              <a:buClr>
                <a:schemeClr val="dk1"/>
              </a:buClr>
              <a:buSzPts val="990"/>
              <a:buChar char="•"/>
              <a:defRPr/>
            </a:lvl3pPr>
            <a:lvl4pPr indent="-354330" lvl="3" marL="1828800" algn="l">
              <a:lnSpc>
                <a:spcPct val="90000"/>
              </a:lnSpc>
              <a:spcBef>
                <a:spcPts val="500"/>
              </a:spcBef>
              <a:spcAft>
                <a:spcPts val="0"/>
              </a:spcAft>
              <a:buSzPts val="198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6"/>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6"/>
          <p:cNvSpPr txBox="1"/>
          <p:nvPr>
            <p:ph idx="12" type="sldNum"/>
          </p:nvPr>
        </p:nvSpPr>
        <p:spPr>
          <a:xfrm>
            <a:off x="11741727" y="0"/>
            <a:ext cx="447224" cy="457199"/>
          </a:xfrm>
          <a:prstGeom prst="rect">
            <a:avLst/>
          </a:prstGeom>
          <a:noFill/>
          <a:ln>
            <a:noFill/>
          </a:ln>
        </p:spPr>
        <p:txBody>
          <a:bodyPr anchorCtr="1"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67"/>
          <p:cNvSpPr txBox="1"/>
          <p:nvPr>
            <p:ph type="title"/>
          </p:nvPr>
        </p:nvSpPr>
        <p:spPr>
          <a:xfrm rot="5400000">
            <a:off x="7133431" y="1956594"/>
            <a:ext cx="5811838" cy="2628900"/>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6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08610" lvl="0" marL="457200" algn="l">
              <a:lnSpc>
                <a:spcPct val="90000"/>
              </a:lnSpc>
              <a:spcBef>
                <a:spcPts val="1000"/>
              </a:spcBef>
              <a:spcAft>
                <a:spcPts val="0"/>
              </a:spcAft>
              <a:buClr>
                <a:schemeClr val="dk1"/>
              </a:buClr>
              <a:buSzPts val="1260"/>
              <a:buChar char="•"/>
              <a:defRPr/>
            </a:lvl1pPr>
            <a:lvl2pPr indent="-302894" lvl="1" marL="914400" algn="l">
              <a:lnSpc>
                <a:spcPct val="90000"/>
              </a:lnSpc>
              <a:spcBef>
                <a:spcPts val="500"/>
              </a:spcBef>
              <a:spcAft>
                <a:spcPts val="0"/>
              </a:spcAft>
              <a:buClr>
                <a:schemeClr val="dk1"/>
              </a:buClr>
              <a:buSzPts val="1170"/>
              <a:buChar char="•"/>
              <a:defRPr/>
            </a:lvl2pPr>
            <a:lvl3pPr indent="-291464" lvl="2" marL="1371600" algn="l">
              <a:lnSpc>
                <a:spcPct val="90000"/>
              </a:lnSpc>
              <a:spcBef>
                <a:spcPts val="500"/>
              </a:spcBef>
              <a:spcAft>
                <a:spcPts val="0"/>
              </a:spcAft>
              <a:buClr>
                <a:schemeClr val="dk1"/>
              </a:buClr>
              <a:buSzPts val="990"/>
              <a:buChar char="•"/>
              <a:defRPr/>
            </a:lvl3pPr>
            <a:lvl4pPr indent="-354330" lvl="3" marL="1828800" algn="l">
              <a:lnSpc>
                <a:spcPct val="90000"/>
              </a:lnSpc>
              <a:spcBef>
                <a:spcPts val="500"/>
              </a:spcBef>
              <a:spcAft>
                <a:spcPts val="0"/>
              </a:spcAft>
              <a:buSzPts val="198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67"/>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67"/>
          <p:cNvSpPr txBox="1"/>
          <p:nvPr>
            <p:ph idx="12" type="sldNum"/>
          </p:nvPr>
        </p:nvSpPr>
        <p:spPr>
          <a:xfrm>
            <a:off x="11741727" y="0"/>
            <a:ext cx="447224" cy="457199"/>
          </a:xfrm>
          <a:prstGeom prst="rect">
            <a:avLst/>
          </a:prstGeom>
          <a:noFill/>
          <a:ln>
            <a:noFill/>
          </a:ln>
        </p:spPr>
        <p:txBody>
          <a:bodyPr anchorCtr="1"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57"/>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dk1"/>
              </a:buClr>
              <a:buSzPts val="3500"/>
              <a:buFont typeface="Arial"/>
              <a:buNone/>
              <a:defRPr sz="3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7"/>
          <p:cNvSpPr txBox="1"/>
          <p:nvPr>
            <p:ph idx="1" type="body"/>
          </p:nvPr>
        </p:nvSpPr>
        <p:spPr>
          <a:xfrm>
            <a:off x="0" y="990599"/>
            <a:ext cx="12188951" cy="4885267"/>
          </a:xfrm>
          <a:prstGeom prst="rect">
            <a:avLst/>
          </a:prstGeom>
          <a:noFill/>
          <a:ln>
            <a:noFill/>
          </a:ln>
        </p:spPr>
        <p:txBody>
          <a:bodyPr anchorCtr="0" anchor="t" bIns="45700" lIns="91425" spcFirstLastPara="1" rIns="91425" wrap="square" tIns="45700">
            <a:normAutofit/>
          </a:bodyPr>
          <a:lstStyle>
            <a:lvl1pPr indent="-339725" lvl="0" marL="457200" algn="l">
              <a:lnSpc>
                <a:spcPct val="90000"/>
              </a:lnSpc>
              <a:spcBef>
                <a:spcPts val="1000"/>
              </a:spcBef>
              <a:spcAft>
                <a:spcPts val="0"/>
              </a:spcAft>
              <a:buClr>
                <a:schemeClr val="dk1"/>
              </a:buClr>
              <a:buSzPts val="1750"/>
              <a:buFont typeface="Arial"/>
              <a:buChar char="•"/>
              <a:defRPr b="0" i="0">
                <a:solidFill>
                  <a:schemeClr val="dk1"/>
                </a:solidFill>
                <a:latin typeface="Arial"/>
                <a:ea typeface="Arial"/>
                <a:cs typeface="Arial"/>
                <a:sym typeface="Arial"/>
              </a:defRPr>
            </a:lvl1pPr>
            <a:lvl2pPr indent="-331787" lvl="1" marL="914400" algn="l">
              <a:lnSpc>
                <a:spcPct val="90000"/>
              </a:lnSpc>
              <a:spcBef>
                <a:spcPts val="500"/>
              </a:spcBef>
              <a:spcAft>
                <a:spcPts val="0"/>
              </a:spcAft>
              <a:buClr>
                <a:schemeClr val="dk1"/>
              </a:buClr>
              <a:buSzPts val="1625"/>
              <a:buFont typeface="Arial"/>
              <a:buChar char="•"/>
              <a:defRPr b="0" i="0">
                <a:solidFill>
                  <a:schemeClr val="dk1"/>
                </a:solidFill>
                <a:latin typeface="Arial"/>
                <a:ea typeface="Arial"/>
                <a:cs typeface="Arial"/>
                <a:sym typeface="Arial"/>
              </a:defRPr>
            </a:lvl2pPr>
            <a:lvl3pPr indent="-315912" lvl="2" marL="1371600" algn="l">
              <a:lnSpc>
                <a:spcPct val="90000"/>
              </a:lnSpc>
              <a:spcBef>
                <a:spcPts val="500"/>
              </a:spcBef>
              <a:spcAft>
                <a:spcPts val="0"/>
              </a:spcAft>
              <a:buClr>
                <a:schemeClr val="dk1"/>
              </a:buClr>
              <a:buSzPts val="1375"/>
              <a:buFont typeface="Arial"/>
              <a:buChar char="•"/>
              <a:defRPr b="0" i="0">
                <a:solidFill>
                  <a:schemeClr val="dk1"/>
                </a:solidFill>
                <a:latin typeface="Arial"/>
                <a:ea typeface="Arial"/>
                <a:cs typeface="Arial"/>
                <a:sym typeface="Arial"/>
              </a:defRPr>
            </a:lvl3pPr>
            <a:lvl4pPr indent="-403225" lvl="3" marL="1828800" algn="l">
              <a:lnSpc>
                <a:spcPct val="90000"/>
              </a:lnSpc>
              <a:spcBef>
                <a:spcPts val="500"/>
              </a:spcBef>
              <a:spcAft>
                <a:spcPts val="0"/>
              </a:spcAft>
              <a:buSzPts val="2750"/>
              <a:buChar char="•"/>
              <a:defRPr b="0" i="0">
                <a:solidFill>
                  <a:schemeClr val="dk1"/>
                </a:solidFill>
                <a:latin typeface="Arial"/>
                <a:ea typeface="Arial"/>
                <a:cs typeface="Arial"/>
                <a:sym typeface="Arial"/>
              </a:defRPr>
            </a:lvl4pPr>
            <a:lvl5pPr indent="-387350" lvl="4" marL="2286000" algn="l">
              <a:lnSpc>
                <a:spcPct val="90000"/>
              </a:lnSpc>
              <a:spcBef>
                <a:spcPts val="500"/>
              </a:spcBef>
              <a:spcAft>
                <a:spcPts val="0"/>
              </a:spcAft>
              <a:buSzPts val="2500"/>
              <a:buChar char="•"/>
              <a:defRPr b="0" i="0">
                <a:solidFill>
                  <a:schemeClr val="dk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57"/>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7"/>
          <p:cNvSpPr txBox="1"/>
          <p:nvPr>
            <p:ph idx="11" type="ftr"/>
          </p:nvPr>
        </p:nvSpPr>
        <p:spPr>
          <a:xfrm>
            <a:off x="1667933" y="6340475"/>
            <a:ext cx="3606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7"/>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lvl1pPr indent="0" lvl="0" marL="0" algn="r">
              <a:spcBef>
                <a:spcPts val="0"/>
              </a:spcBef>
              <a:buNone/>
              <a:defRPr b="1" i="0" sz="1400" u="none" cap="none" strike="noStrike">
                <a:solidFill>
                  <a:srgbClr val="888888"/>
                </a:solidFill>
                <a:latin typeface="Arial"/>
                <a:ea typeface="Arial"/>
                <a:cs typeface="Arial"/>
                <a:sym typeface="Arial"/>
              </a:defRPr>
            </a:lvl1pPr>
            <a:lvl2pPr indent="0" lvl="1" marL="0" algn="r">
              <a:spcBef>
                <a:spcPts val="0"/>
              </a:spcBef>
              <a:buNone/>
              <a:defRPr b="1" i="0" sz="1400" u="none" cap="none" strike="noStrike">
                <a:solidFill>
                  <a:srgbClr val="888888"/>
                </a:solidFill>
                <a:latin typeface="Arial"/>
                <a:ea typeface="Arial"/>
                <a:cs typeface="Arial"/>
                <a:sym typeface="Arial"/>
              </a:defRPr>
            </a:lvl2pPr>
            <a:lvl3pPr indent="0" lvl="2" marL="0" algn="r">
              <a:spcBef>
                <a:spcPts val="0"/>
              </a:spcBef>
              <a:buNone/>
              <a:defRPr b="1" i="0" sz="1400" u="none" cap="none" strike="noStrike">
                <a:solidFill>
                  <a:srgbClr val="888888"/>
                </a:solidFill>
                <a:latin typeface="Arial"/>
                <a:ea typeface="Arial"/>
                <a:cs typeface="Arial"/>
                <a:sym typeface="Arial"/>
              </a:defRPr>
            </a:lvl3pPr>
            <a:lvl4pPr indent="0" lvl="3" marL="0" algn="r">
              <a:spcBef>
                <a:spcPts val="0"/>
              </a:spcBef>
              <a:buNone/>
              <a:defRPr b="1" i="0" sz="1400" u="none" cap="none" strike="noStrike">
                <a:solidFill>
                  <a:srgbClr val="888888"/>
                </a:solidFill>
                <a:latin typeface="Arial"/>
                <a:ea typeface="Arial"/>
                <a:cs typeface="Arial"/>
                <a:sym typeface="Arial"/>
              </a:defRPr>
            </a:lvl4pPr>
            <a:lvl5pPr indent="0" lvl="4" marL="0" algn="r">
              <a:spcBef>
                <a:spcPts val="0"/>
              </a:spcBef>
              <a:buNone/>
              <a:defRPr b="1" i="0" sz="1400" u="none" cap="none" strike="noStrike">
                <a:solidFill>
                  <a:srgbClr val="888888"/>
                </a:solidFill>
                <a:latin typeface="Arial"/>
                <a:ea typeface="Arial"/>
                <a:cs typeface="Arial"/>
                <a:sym typeface="Arial"/>
              </a:defRPr>
            </a:lvl5pPr>
            <a:lvl6pPr indent="0" lvl="5" marL="0" algn="r">
              <a:spcBef>
                <a:spcPts val="0"/>
              </a:spcBef>
              <a:buNone/>
              <a:defRPr b="1" i="0" sz="1400" u="none" cap="none" strike="noStrike">
                <a:solidFill>
                  <a:srgbClr val="888888"/>
                </a:solidFill>
                <a:latin typeface="Arial"/>
                <a:ea typeface="Arial"/>
                <a:cs typeface="Arial"/>
                <a:sym typeface="Arial"/>
              </a:defRPr>
            </a:lvl6pPr>
            <a:lvl7pPr indent="0" lvl="6" marL="0" algn="r">
              <a:spcBef>
                <a:spcPts val="0"/>
              </a:spcBef>
              <a:buNone/>
              <a:defRPr b="1" i="0" sz="1400" u="none" cap="none" strike="noStrike">
                <a:solidFill>
                  <a:srgbClr val="888888"/>
                </a:solidFill>
                <a:latin typeface="Arial"/>
                <a:ea typeface="Arial"/>
                <a:cs typeface="Arial"/>
                <a:sym typeface="Arial"/>
              </a:defRPr>
            </a:lvl7pPr>
            <a:lvl8pPr indent="0" lvl="7" marL="0" algn="r">
              <a:spcBef>
                <a:spcPts val="0"/>
              </a:spcBef>
              <a:buNone/>
              <a:defRPr b="1" i="0" sz="1400" u="none" cap="none" strike="noStrike">
                <a:solidFill>
                  <a:srgbClr val="888888"/>
                </a:solidFill>
                <a:latin typeface="Arial"/>
                <a:ea typeface="Arial"/>
                <a:cs typeface="Arial"/>
                <a:sym typeface="Arial"/>
              </a:defRPr>
            </a:lvl8pPr>
            <a:lvl9pPr indent="0" lvl="8" marL="0" algn="r">
              <a:spcBef>
                <a:spcPts val="0"/>
              </a:spcBef>
              <a:buNone/>
              <a:defRPr b="1"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right Page (end presentation)" showMasterSp="0">
  <p:cSld name="Copyright Page (end presentation)">
    <p:spTree>
      <p:nvGrpSpPr>
        <p:cNvPr id="28" name="Shape 28"/>
        <p:cNvGrpSpPr/>
        <p:nvPr/>
      </p:nvGrpSpPr>
      <p:grpSpPr>
        <a:xfrm>
          <a:off x="0" y="0"/>
          <a:ext cx="0" cy="0"/>
          <a:chOff x="0" y="0"/>
          <a:chExt cx="0" cy="0"/>
        </a:xfrm>
      </p:grpSpPr>
      <p:pic>
        <p:nvPicPr>
          <p:cNvPr id="29" name="Google Shape;29;p58"/>
          <p:cNvPicPr preferRelativeResize="0"/>
          <p:nvPr/>
        </p:nvPicPr>
        <p:blipFill rotWithShape="1">
          <a:blip r:embed="rId2">
            <a:alphaModFix/>
          </a:blip>
          <a:srcRect b="0" l="0" r="0" t="0"/>
          <a:stretch/>
        </p:blipFill>
        <p:spPr>
          <a:xfrm>
            <a:off x="6350" y="3572"/>
            <a:ext cx="12179299" cy="6850856"/>
          </a:xfrm>
          <a:prstGeom prst="rect">
            <a:avLst/>
          </a:prstGeom>
          <a:noFill/>
          <a:ln>
            <a:noFill/>
          </a:ln>
        </p:spPr>
      </p:pic>
      <p:sp>
        <p:nvSpPr>
          <p:cNvPr id="30" name="Google Shape;30;p58"/>
          <p:cNvSpPr txBox="1"/>
          <p:nvPr>
            <p:ph type="title"/>
          </p:nvPr>
        </p:nvSpPr>
        <p:spPr>
          <a:xfrm>
            <a:off x="342900" y="3779520"/>
            <a:ext cx="11391900" cy="350520"/>
          </a:xfrm>
          <a:prstGeom prst="rect">
            <a:avLst/>
          </a:prstGeom>
          <a:noFill/>
          <a:ln>
            <a:noFill/>
          </a:ln>
        </p:spPr>
        <p:txBody>
          <a:bodyPr anchorCtr="0" anchor="b" bIns="45700" lIns="0" spcFirstLastPara="1" rIns="91425" wrap="square" tIns="45700">
            <a:normAutofit/>
          </a:bodyPr>
          <a:lstStyle>
            <a:lvl1pPr lvl="0" algn="ctr">
              <a:lnSpc>
                <a:spcPct val="90000"/>
              </a:lnSpc>
              <a:spcBef>
                <a:spcPts val="0"/>
              </a:spcBef>
              <a:spcAft>
                <a:spcPts val="0"/>
              </a:spcAft>
              <a:buClr>
                <a:schemeClr val="dk1"/>
              </a:buClr>
              <a:buSzPts val="1400"/>
              <a:buFont typeface="Arial"/>
              <a:buNone/>
              <a:defRPr sz="1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8"/>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8"/>
          <p:cNvSpPr txBox="1"/>
          <p:nvPr>
            <p:ph idx="11" type="ftr"/>
          </p:nvPr>
        </p:nvSpPr>
        <p:spPr>
          <a:xfrm>
            <a:off x="1667933" y="6340475"/>
            <a:ext cx="3606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59"/>
          <p:cNvSpPr txBox="1"/>
          <p:nvPr>
            <p:ph type="title"/>
          </p:nvPr>
        </p:nvSpPr>
        <p:spPr>
          <a:xfrm>
            <a:off x="831850" y="576263"/>
            <a:ext cx="10515600" cy="2852737"/>
          </a:xfrm>
          <a:prstGeom prst="rect">
            <a:avLst/>
          </a:prstGeom>
          <a:noFill/>
          <a:ln>
            <a:noFill/>
          </a:ln>
        </p:spPr>
        <p:txBody>
          <a:bodyPr anchorCtr="0" anchor="b" bIns="45700" lIns="0" spcFirstLastPara="1" rIns="91425" wrap="square" tIns="4570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9"/>
          <p:cNvSpPr txBox="1"/>
          <p:nvPr>
            <p:ph idx="1" type="body"/>
          </p:nvPr>
        </p:nvSpPr>
        <p:spPr>
          <a:xfrm>
            <a:off x="831850" y="3632730"/>
            <a:ext cx="10515600" cy="1500187"/>
          </a:xfrm>
          <a:prstGeom prst="rect">
            <a:avLst/>
          </a:prstGeom>
          <a:noFill/>
          <a:ln>
            <a:noFill/>
          </a:ln>
        </p:spPr>
        <p:txBody>
          <a:bodyPr anchorCtr="1"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1680"/>
              <a:buFont typeface="Arial"/>
              <a:buNone/>
              <a:defRPr sz="2400">
                <a:solidFill>
                  <a:srgbClr val="595959"/>
                </a:solidFill>
              </a:defRPr>
            </a:lvl1pPr>
            <a:lvl2pPr indent="-228600" lvl="1" marL="914400" algn="l">
              <a:lnSpc>
                <a:spcPct val="90000"/>
              </a:lnSpc>
              <a:spcBef>
                <a:spcPts val="500"/>
              </a:spcBef>
              <a:spcAft>
                <a:spcPts val="0"/>
              </a:spcAft>
              <a:buClr>
                <a:srgbClr val="888888"/>
              </a:buClr>
              <a:buSzPts val="1300"/>
              <a:buFont typeface="Arial"/>
              <a:buNone/>
              <a:defRPr sz="2000">
                <a:solidFill>
                  <a:srgbClr val="888888"/>
                </a:solidFill>
              </a:defRPr>
            </a:lvl2pPr>
            <a:lvl3pPr indent="-228600" lvl="2" marL="1371600" algn="l">
              <a:lnSpc>
                <a:spcPct val="90000"/>
              </a:lnSpc>
              <a:spcBef>
                <a:spcPts val="500"/>
              </a:spcBef>
              <a:spcAft>
                <a:spcPts val="0"/>
              </a:spcAft>
              <a:buClr>
                <a:srgbClr val="888888"/>
              </a:buClr>
              <a:buSzPts val="990"/>
              <a:buFont typeface="Arial"/>
              <a:buNone/>
              <a:defRPr sz="1800">
                <a:solidFill>
                  <a:srgbClr val="888888"/>
                </a:solidFill>
              </a:defRPr>
            </a:lvl3pPr>
            <a:lvl4pPr indent="-228600" lvl="3" marL="1828800" algn="l">
              <a:lnSpc>
                <a:spcPct val="90000"/>
              </a:lnSpc>
              <a:spcBef>
                <a:spcPts val="500"/>
              </a:spcBef>
              <a:spcAft>
                <a:spcPts val="0"/>
              </a:spcAft>
              <a:buSzPts val="176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59"/>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9"/>
          <p:cNvSpPr txBox="1"/>
          <p:nvPr>
            <p:ph idx="12" type="sldNum"/>
          </p:nvPr>
        </p:nvSpPr>
        <p:spPr>
          <a:xfrm>
            <a:off x="11741727" y="0"/>
            <a:ext cx="447224" cy="457199"/>
          </a:xfrm>
          <a:prstGeom prst="rect">
            <a:avLst/>
          </a:prstGeom>
          <a:noFill/>
          <a:ln>
            <a:noFill/>
          </a:ln>
        </p:spPr>
        <p:txBody>
          <a:bodyPr anchorCtr="1"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60"/>
          <p:cNvSpPr txBox="1"/>
          <p:nvPr>
            <p:ph type="title"/>
          </p:nvPr>
        </p:nvSpPr>
        <p:spPr>
          <a:xfrm>
            <a:off x="457200" y="457199"/>
            <a:ext cx="11277600" cy="990601"/>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0"/>
          <p:cNvSpPr txBox="1"/>
          <p:nvPr>
            <p:ph idx="1" type="body"/>
          </p:nvPr>
        </p:nvSpPr>
        <p:spPr>
          <a:xfrm>
            <a:off x="457200" y="1600200"/>
            <a:ext cx="5181600" cy="4114800"/>
          </a:xfrm>
          <a:prstGeom prst="rect">
            <a:avLst/>
          </a:prstGeom>
          <a:noFill/>
          <a:ln>
            <a:noFill/>
          </a:ln>
        </p:spPr>
        <p:txBody>
          <a:bodyPr anchorCtr="0" anchor="t" bIns="45700" lIns="91425" spcFirstLastPara="1" rIns="91425" wrap="square" tIns="45700">
            <a:normAutofit/>
          </a:bodyPr>
          <a:lstStyle>
            <a:lvl1pPr indent="-308610" lvl="0" marL="457200" algn="l">
              <a:lnSpc>
                <a:spcPct val="90000"/>
              </a:lnSpc>
              <a:spcBef>
                <a:spcPts val="1000"/>
              </a:spcBef>
              <a:spcAft>
                <a:spcPts val="0"/>
              </a:spcAft>
              <a:buClr>
                <a:schemeClr val="dk1"/>
              </a:buClr>
              <a:buSzPts val="1260"/>
              <a:buChar char="•"/>
              <a:defRPr/>
            </a:lvl1pPr>
            <a:lvl2pPr indent="-302894" lvl="1" marL="914400" algn="l">
              <a:lnSpc>
                <a:spcPct val="90000"/>
              </a:lnSpc>
              <a:spcBef>
                <a:spcPts val="500"/>
              </a:spcBef>
              <a:spcAft>
                <a:spcPts val="0"/>
              </a:spcAft>
              <a:buClr>
                <a:schemeClr val="dk1"/>
              </a:buClr>
              <a:buSzPts val="1170"/>
              <a:buChar char="•"/>
              <a:defRPr/>
            </a:lvl2pPr>
            <a:lvl3pPr indent="-291464" lvl="2" marL="1371600" algn="l">
              <a:lnSpc>
                <a:spcPct val="90000"/>
              </a:lnSpc>
              <a:spcBef>
                <a:spcPts val="500"/>
              </a:spcBef>
              <a:spcAft>
                <a:spcPts val="0"/>
              </a:spcAft>
              <a:buClr>
                <a:schemeClr val="dk1"/>
              </a:buClr>
              <a:buSzPts val="990"/>
              <a:buChar char="•"/>
              <a:defRPr/>
            </a:lvl3pPr>
            <a:lvl4pPr indent="-354330" lvl="3" marL="1828800" algn="l">
              <a:lnSpc>
                <a:spcPct val="90000"/>
              </a:lnSpc>
              <a:spcBef>
                <a:spcPts val="500"/>
              </a:spcBef>
              <a:spcAft>
                <a:spcPts val="0"/>
              </a:spcAft>
              <a:buSzPts val="198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0"/>
          <p:cNvSpPr txBox="1"/>
          <p:nvPr>
            <p:ph idx="2" type="body"/>
          </p:nvPr>
        </p:nvSpPr>
        <p:spPr>
          <a:xfrm>
            <a:off x="6560127" y="1600200"/>
            <a:ext cx="5181600" cy="4114800"/>
          </a:xfrm>
          <a:prstGeom prst="rect">
            <a:avLst/>
          </a:prstGeom>
          <a:noFill/>
          <a:ln>
            <a:noFill/>
          </a:ln>
        </p:spPr>
        <p:txBody>
          <a:bodyPr anchorCtr="0" anchor="t" bIns="45700" lIns="91425" spcFirstLastPara="1" rIns="91425" wrap="square" tIns="45700">
            <a:normAutofit/>
          </a:bodyPr>
          <a:lstStyle>
            <a:lvl1pPr indent="-308610" lvl="0" marL="457200" algn="l">
              <a:lnSpc>
                <a:spcPct val="90000"/>
              </a:lnSpc>
              <a:spcBef>
                <a:spcPts val="1000"/>
              </a:spcBef>
              <a:spcAft>
                <a:spcPts val="0"/>
              </a:spcAft>
              <a:buClr>
                <a:schemeClr val="dk1"/>
              </a:buClr>
              <a:buSzPts val="1260"/>
              <a:buChar char="•"/>
              <a:defRPr/>
            </a:lvl1pPr>
            <a:lvl2pPr indent="-302894" lvl="1" marL="914400" algn="l">
              <a:lnSpc>
                <a:spcPct val="90000"/>
              </a:lnSpc>
              <a:spcBef>
                <a:spcPts val="500"/>
              </a:spcBef>
              <a:spcAft>
                <a:spcPts val="0"/>
              </a:spcAft>
              <a:buClr>
                <a:schemeClr val="dk1"/>
              </a:buClr>
              <a:buSzPts val="1170"/>
              <a:buChar char="•"/>
              <a:defRPr/>
            </a:lvl2pPr>
            <a:lvl3pPr indent="-291464" lvl="2" marL="1371600" algn="l">
              <a:lnSpc>
                <a:spcPct val="90000"/>
              </a:lnSpc>
              <a:spcBef>
                <a:spcPts val="500"/>
              </a:spcBef>
              <a:spcAft>
                <a:spcPts val="0"/>
              </a:spcAft>
              <a:buClr>
                <a:schemeClr val="dk1"/>
              </a:buClr>
              <a:buSzPts val="990"/>
              <a:buChar char="•"/>
              <a:defRPr/>
            </a:lvl3pPr>
            <a:lvl4pPr indent="-354330" lvl="3" marL="1828800" algn="l">
              <a:lnSpc>
                <a:spcPct val="90000"/>
              </a:lnSpc>
              <a:spcBef>
                <a:spcPts val="500"/>
              </a:spcBef>
              <a:spcAft>
                <a:spcPts val="0"/>
              </a:spcAft>
              <a:buSzPts val="198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0"/>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0"/>
          <p:cNvSpPr txBox="1"/>
          <p:nvPr>
            <p:ph idx="12" type="sldNum"/>
          </p:nvPr>
        </p:nvSpPr>
        <p:spPr>
          <a:xfrm>
            <a:off x="11741727" y="0"/>
            <a:ext cx="447224" cy="457199"/>
          </a:xfrm>
          <a:prstGeom prst="rect">
            <a:avLst/>
          </a:prstGeom>
          <a:noFill/>
          <a:ln>
            <a:noFill/>
          </a:ln>
        </p:spPr>
        <p:txBody>
          <a:bodyPr anchorCtr="1"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61"/>
          <p:cNvSpPr txBox="1"/>
          <p:nvPr>
            <p:ph type="title"/>
          </p:nvPr>
        </p:nvSpPr>
        <p:spPr>
          <a:xfrm>
            <a:off x="457199" y="457199"/>
            <a:ext cx="11270721" cy="990601"/>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1"/>
          <p:cNvSpPr txBox="1"/>
          <p:nvPr>
            <p:ph idx="1" type="body"/>
          </p:nvPr>
        </p:nvSpPr>
        <p:spPr>
          <a:xfrm>
            <a:off x="457200" y="1600200"/>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80"/>
              <a:buFont typeface="Arial"/>
              <a:buNone/>
              <a:defRPr b="1" sz="2400"/>
            </a:lvl1pPr>
            <a:lvl2pPr indent="-228600" lvl="1" marL="914400" algn="l">
              <a:lnSpc>
                <a:spcPct val="90000"/>
              </a:lnSpc>
              <a:spcBef>
                <a:spcPts val="500"/>
              </a:spcBef>
              <a:spcAft>
                <a:spcPts val="0"/>
              </a:spcAft>
              <a:buClr>
                <a:schemeClr val="dk1"/>
              </a:buClr>
              <a:buSzPts val="1300"/>
              <a:buFont typeface="Arial"/>
              <a:buNone/>
              <a:defRPr b="1" sz="2000"/>
            </a:lvl2pPr>
            <a:lvl3pPr indent="-228600" lvl="2" marL="1371600" algn="l">
              <a:lnSpc>
                <a:spcPct val="90000"/>
              </a:lnSpc>
              <a:spcBef>
                <a:spcPts val="500"/>
              </a:spcBef>
              <a:spcAft>
                <a:spcPts val="0"/>
              </a:spcAft>
              <a:buClr>
                <a:schemeClr val="dk1"/>
              </a:buClr>
              <a:buSzPts val="990"/>
              <a:buFont typeface="Arial"/>
              <a:buNone/>
              <a:defRPr b="1" sz="1800"/>
            </a:lvl3pPr>
            <a:lvl4pPr indent="-228600" lvl="3" marL="1828800" algn="l">
              <a:lnSpc>
                <a:spcPct val="90000"/>
              </a:lnSpc>
              <a:spcBef>
                <a:spcPts val="500"/>
              </a:spcBef>
              <a:spcAft>
                <a:spcPts val="0"/>
              </a:spcAft>
              <a:buSzPts val="176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61"/>
          <p:cNvSpPr txBox="1"/>
          <p:nvPr>
            <p:ph idx="2" type="body"/>
          </p:nvPr>
        </p:nvSpPr>
        <p:spPr>
          <a:xfrm>
            <a:off x="457200" y="2424112"/>
            <a:ext cx="5157787" cy="3282421"/>
          </a:xfrm>
          <a:prstGeom prst="rect">
            <a:avLst/>
          </a:prstGeom>
          <a:noFill/>
          <a:ln>
            <a:noFill/>
          </a:ln>
        </p:spPr>
        <p:txBody>
          <a:bodyPr anchorCtr="0" anchor="t" bIns="45700" lIns="91425" spcFirstLastPara="1" rIns="91425" wrap="square" tIns="45700">
            <a:normAutofit/>
          </a:bodyPr>
          <a:lstStyle>
            <a:lvl1pPr indent="-308610" lvl="0" marL="457200" algn="l">
              <a:lnSpc>
                <a:spcPct val="90000"/>
              </a:lnSpc>
              <a:spcBef>
                <a:spcPts val="1000"/>
              </a:spcBef>
              <a:spcAft>
                <a:spcPts val="0"/>
              </a:spcAft>
              <a:buClr>
                <a:schemeClr val="dk1"/>
              </a:buClr>
              <a:buSzPts val="1260"/>
              <a:buChar char="•"/>
              <a:defRPr/>
            </a:lvl1pPr>
            <a:lvl2pPr indent="-302894" lvl="1" marL="914400" algn="l">
              <a:lnSpc>
                <a:spcPct val="90000"/>
              </a:lnSpc>
              <a:spcBef>
                <a:spcPts val="500"/>
              </a:spcBef>
              <a:spcAft>
                <a:spcPts val="0"/>
              </a:spcAft>
              <a:buClr>
                <a:schemeClr val="dk1"/>
              </a:buClr>
              <a:buSzPts val="1170"/>
              <a:buChar char="•"/>
              <a:defRPr/>
            </a:lvl2pPr>
            <a:lvl3pPr indent="-291464" lvl="2" marL="1371600" algn="l">
              <a:lnSpc>
                <a:spcPct val="90000"/>
              </a:lnSpc>
              <a:spcBef>
                <a:spcPts val="500"/>
              </a:spcBef>
              <a:spcAft>
                <a:spcPts val="0"/>
              </a:spcAft>
              <a:buClr>
                <a:schemeClr val="dk1"/>
              </a:buClr>
              <a:buSzPts val="990"/>
              <a:buChar char="•"/>
              <a:defRPr/>
            </a:lvl3pPr>
            <a:lvl4pPr indent="-354330" lvl="3" marL="1828800" algn="l">
              <a:lnSpc>
                <a:spcPct val="90000"/>
              </a:lnSpc>
              <a:spcBef>
                <a:spcPts val="500"/>
              </a:spcBef>
              <a:spcAft>
                <a:spcPts val="0"/>
              </a:spcAft>
              <a:buSzPts val="198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61"/>
          <p:cNvSpPr txBox="1"/>
          <p:nvPr>
            <p:ph idx="3" type="body"/>
          </p:nvPr>
        </p:nvSpPr>
        <p:spPr>
          <a:xfrm>
            <a:off x="6544733" y="1600200"/>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80"/>
              <a:buFont typeface="Arial"/>
              <a:buNone/>
              <a:defRPr b="1" sz="2400"/>
            </a:lvl1pPr>
            <a:lvl2pPr indent="-228600" lvl="1" marL="914400" algn="l">
              <a:lnSpc>
                <a:spcPct val="90000"/>
              </a:lnSpc>
              <a:spcBef>
                <a:spcPts val="500"/>
              </a:spcBef>
              <a:spcAft>
                <a:spcPts val="0"/>
              </a:spcAft>
              <a:buClr>
                <a:schemeClr val="dk1"/>
              </a:buClr>
              <a:buSzPts val="1300"/>
              <a:buFont typeface="Arial"/>
              <a:buNone/>
              <a:defRPr b="1" sz="2000"/>
            </a:lvl2pPr>
            <a:lvl3pPr indent="-228600" lvl="2" marL="1371600" algn="l">
              <a:lnSpc>
                <a:spcPct val="90000"/>
              </a:lnSpc>
              <a:spcBef>
                <a:spcPts val="500"/>
              </a:spcBef>
              <a:spcAft>
                <a:spcPts val="0"/>
              </a:spcAft>
              <a:buClr>
                <a:schemeClr val="dk1"/>
              </a:buClr>
              <a:buSzPts val="990"/>
              <a:buFont typeface="Arial"/>
              <a:buNone/>
              <a:defRPr b="1" sz="1800"/>
            </a:lvl3pPr>
            <a:lvl4pPr indent="-228600" lvl="3" marL="1828800" algn="l">
              <a:lnSpc>
                <a:spcPct val="90000"/>
              </a:lnSpc>
              <a:spcBef>
                <a:spcPts val="500"/>
              </a:spcBef>
              <a:spcAft>
                <a:spcPts val="0"/>
              </a:spcAft>
              <a:buSzPts val="176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61"/>
          <p:cNvSpPr txBox="1"/>
          <p:nvPr>
            <p:ph idx="4" type="body"/>
          </p:nvPr>
        </p:nvSpPr>
        <p:spPr>
          <a:xfrm>
            <a:off x="6544733" y="2424112"/>
            <a:ext cx="5183188" cy="3282421"/>
          </a:xfrm>
          <a:prstGeom prst="rect">
            <a:avLst/>
          </a:prstGeom>
          <a:noFill/>
          <a:ln>
            <a:noFill/>
          </a:ln>
        </p:spPr>
        <p:txBody>
          <a:bodyPr anchorCtr="0" anchor="t" bIns="45700" lIns="91425" spcFirstLastPara="1" rIns="91425" wrap="square" tIns="45700">
            <a:normAutofit/>
          </a:bodyPr>
          <a:lstStyle>
            <a:lvl1pPr indent="-308610" lvl="0" marL="457200" algn="l">
              <a:lnSpc>
                <a:spcPct val="90000"/>
              </a:lnSpc>
              <a:spcBef>
                <a:spcPts val="1000"/>
              </a:spcBef>
              <a:spcAft>
                <a:spcPts val="0"/>
              </a:spcAft>
              <a:buClr>
                <a:schemeClr val="dk1"/>
              </a:buClr>
              <a:buSzPts val="1260"/>
              <a:buChar char="•"/>
              <a:defRPr/>
            </a:lvl1pPr>
            <a:lvl2pPr indent="-302894" lvl="1" marL="914400" algn="l">
              <a:lnSpc>
                <a:spcPct val="90000"/>
              </a:lnSpc>
              <a:spcBef>
                <a:spcPts val="500"/>
              </a:spcBef>
              <a:spcAft>
                <a:spcPts val="0"/>
              </a:spcAft>
              <a:buClr>
                <a:schemeClr val="dk1"/>
              </a:buClr>
              <a:buSzPts val="1170"/>
              <a:buChar char="•"/>
              <a:defRPr/>
            </a:lvl2pPr>
            <a:lvl3pPr indent="-291464" lvl="2" marL="1371600" algn="l">
              <a:lnSpc>
                <a:spcPct val="90000"/>
              </a:lnSpc>
              <a:spcBef>
                <a:spcPts val="500"/>
              </a:spcBef>
              <a:spcAft>
                <a:spcPts val="0"/>
              </a:spcAft>
              <a:buClr>
                <a:schemeClr val="dk1"/>
              </a:buClr>
              <a:buSzPts val="990"/>
              <a:buChar char="•"/>
              <a:defRPr/>
            </a:lvl3pPr>
            <a:lvl4pPr indent="-354330" lvl="3" marL="1828800" algn="l">
              <a:lnSpc>
                <a:spcPct val="90000"/>
              </a:lnSpc>
              <a:spcBef>
                <a:spcPts val="500"/>
              </a:spcBef>
              <a:spcAft>
                <a:spcPts val="0"/>
              </a:spcAft>
              <a:buSzPts val="198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61"/>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1"/>
          <p:cNvSpPr txBox="1"/>
          <p:nvPr>
            <p:ph idx="12" type="sldNum"/>
          </p:nvPr>
        </p:nvSpPr>
        <p:spPr>
          <a:xfrm>
            <a:off x="11741727" y="0"/>
            <a:ext cx="447224" cy="457199"/>
          </a:xfrm>
          <a:prstGeom prst="rect">
            <a:avLst/>
          </a:prstGeom>
          <a:noFill/>
          <a:ln>
            <a:noFill/>
          </a:ln>
        </p:spPr>
        <p:txBody>
          <a:bodyPr anchorCtr="1"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62"/>
          <p:cNvSpPr txBox="1"/>
          <p:nvPr>
            <p:ph type="title"/>
          </p:nvPr>
        </p:nvSpPr>
        <p:spPr>
          <a:xfrm>
            <a:off x="457200" y="457199"/>
            <a:ext cx="11277600" cy="990601"/>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62"/>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2"/>
          <p:cNvSpPr txBox="1"/>
          <p:nvPr>
            <p:ph idx="12" type="sldNum"/>
          </p:nvPr>
        </p:nvSpPr>
        <p:spPr>
          <a:xfrm>
            <a:off x="11741727" y="0"/>
            <a:ext cx="447224" cy="457199"/>
          </a:xfrm>
          <a:prstGeom prst="rect">
            <a:avLst/>
          </a:prstGeom>
          <a:noFill/>
          <a:ln>
            <a:noFill/>
          </a:ln>
        </p:spPr>
        <p:txBody>
          <a:bodyPr anchorCtr="1"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63"/>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3"/>
          <p:cNvSpPr txBox="1"/>
          <p:nvPr>
            <p:ph idx="12" type="sldNum"/>
          </p:nvPr>
        </p:nvSpPr>
        <p:spPr>
          <a:xfrm>
            <a:off x="11741727" y="0"/>
            <a:ext cx="447224" cy="457199"/>
          </a:xfrm>
          <a:prstGeom prst="rect">
            <a:avLst/>
          </a:prstGeom>
          <a:noFill/>
          <a:ln>
            <a:noFill/>
          </a:ln>
        </p:spPr>
        <p:txBody>
          <a:bodyPr anchorCtr="1"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64"/>
          <p:cNvSpPr txBox="1"/>
          <p:nvPr>
            <p:ph type="title"/>
          </p:nvPr>
        </p:nvSpPr>
        <p:spPr>
          <a:xfrm>
            <a:off x="457200" y="457200"/>
            <a:ext cx="4314825" cy="990600"/>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64"/>
          <p:cNvSpPr txBox="1"/>
          <p:nvPr>
            <p:ph idx="1" type="body"/>
          </p:nvPr>
        </p:nvSpPr>
        <p:spPr>
          <a:xfrm>
            <a:off x="6095999" y="457200"/>
            <a:ext cx="5645727" cy="5249333"/>
          </a:xfrm>
          <a:prstGeom prst="rect">
            <a:avLst/>
          </a:prstGeom>
          <a:noFill/>
          <a:ln>
            <a:noFill/>
          </a:ln>
        </p:spPr>
        <p:txBody>
          <a:bodyPr anchorCtr="0" anchor="t" bIns="45700" lIns="91425" spcFirstLastPara="1" rIns="91425" wrap="square" tIns="45700">
            <a:normAutofit/>
          </a:bodyPr>
          <a:lstStyle>
            <a:lvl1pPr indent="-370840" lvl="0" marL="457200" algn="l">
              <a:lnSpc>
                <a:spcPct val="90000"/>
              </a:lnSpc>
              <a:spcBef>
                <a:spcPts val="1000"/>
              </a:spcBef>
              <a:spcAft>
                <a:spcPts val="0"/>
              </a:spcAft>
              <a:buClr>
                <a:schemeClr val="dk1"/>
              </a:buClr>
              <a:buSzPts val="2240"/>
              <a:buFont typeface="Arial"/>
              <a:buChar char="•"/>
              <a:defRPr sz="3200"/>
            </a:lvl1pPr>
            <a:lvl2pPr indent="-344169" lvl="1" marL="914400" algn="l">
              <a:lnSpc>
                <a:spcPct val="90000"/>
              </a:lnSpc>
              <a:spcBef>
                <a:spcPts val="500"/>
              </a:spcBef>
              <a:spcAft>
                <a:spcPts val="0"/>
              </a:spcAft>
              <a:buClr>
                <a:schemeClr val="dk1"/>
              </a:buClr>
              <a:buSzPts val="1820"/>
              <a:buFont typeface="Arial"/>
              <a:buChar char="•"/>
              <a:defRPr sz="2800"/>
            </a:lvl2pPr>
            <a:lvl3pPr indent="-312419" lvl="2" marL="1371600" algn="l">
              <a:lnSpc>
                <a:spcPct val="90000"/>
              </a:lnSpc>
              <a:spcBef>
                <a:spcPts val="500"/>
              </a:spcBef>
              <a:spcAft>
                <a:spcPts val="0"/>
              </a:spcAft>
              <a:buClr>
                <a:schemeClr val="dk1"/>
              </a:buClr>
              <a:buSzPts val="1320"/>
              <a:buFont typeface="Arial"/>
              <a:buChar char="•"/>
              <a:defRPr sz="2400"/>
            </a:lvl3pPr>
            <a:lvl4pPr indent="-368300" lvl="3" marL="1828800" algn="l">
              <a:lnSpc>
                <a:spcPct val="90000"/>
              </a:lnSpc>
              <a:spcBef>
                <a:spcPts val="500"/>
              </a:spcBef>
              <a:spcAft>
                <a:spcPts val="0"/>
              </a:spcAft>
              <a:buSzPts val="2200"/>
              <a:buChar char="•"/>
              <a:defRPr sz="2000"/>
            </a:lvl4pPr>
            <a:lvl5pPr indent="-355600" lvl="4" marL="2286000" algn="l">
              <a:lnSpc>
                <a:spcPct val="9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7" name="Google Shape;67;p64"/>
          <p:cNvSpPr txBox="1"/>
          <p:nvPr>
            <p:ph idx="2" type="body"/>
          </p:nvPr>
        </p:nvSpPr>
        <p:spPr>
          <a:xfrm>
            <a:off x="457200" y="1600199"/>
            <a:ext cx="5232400" cy="410633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120"/>
              <a:buFont typeface="Arial"/>
              <a:buNone/>
              <a:defRPr sz="1600"/>
            </a:lvl1pPr>
            <a:lvl2pPr indent="-228600" lvl="1" marL="914400" algn="l">
              <a:lnSpc>
                <a:spcPct val="90000"/>
              </a:lnSpc>
              <a:spcBef>
                <a:spcPts val="500"/>
              </a:spcBef>
              <a:spcAft>
                <a:spcPts val="0"/>
              </a:spcAft>
              <a:buClr>
                <a:schemeClr val="dk1"/>
              </a:buClr>
              <a:buSzPts val="910"/>
              <a:buFont typeface="Arial"/>
              <a:buNone/>
              <a:defRPr sz="1400"/>
            </a:lvl2pPr>
            <a:lvl3pPr indent="-228600" lvl="2" marL="1371600" algn="l">
              <a:lnSpc>
                <a:spcPct val="90000"/>
              </a:lnSpc>
              <a:spcBef>
                <a:spcPts val="500"/>
              </a:spcBef>
              <a:spcAft>
                <a:spcPts val="0"/>
              </a:spcAft>
              <a:buClr>
                <a:schemeClr val="dk1"/>
              </a:buClr>
              <a:buSzPts val="660"/>
              <a:buFont typeface="Arial"/>
              <a:buNone/>
              <a:defRPr sz="1200"/>
            </a:lvl3pPr>
            <a:lvl4pPr indent="-228600" lvl="3" marL="1828800" algn="l">
              <a:lnSpc>
                <a:spcPct val="90000"/>
              </a:lnSpc>
              <a:spcBef>
                <a:spcPts val="500"/>
              </a:spcBef>
              <a:spcAft>
                <a:spcPts val="0"/>
              </a:spcAft>
              <a:buSzPts val="11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64"/>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4"/>
          <p:cNvSpPr txBox="1"/>
          <p:nvPr>
            <p:ph idx="12" type="sldNum"/>
          </p:nvPr>
        </p:nvSpPr>
        <p:spPr>
          <a:xfrm>
            <a:off x="11741727" y="0"/>
            <a:ext cx="447224" cy="457199"/>
          </a:xfrm>
          <a:prstGeom prst="rect">
            <a:avLst/>
          </a:prstGeom>
          <a:noFill/>
          <a:ln>
            <a:noFill/>
          </a:ln>
        </p:spPr>
        <p:txBody>
          <a:bodyPr anchorCtr="1"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55"/>
          <p:cNvPicPr preferRelativeResize="0"/>
          <p:nvPr/>
        </p:nvPicPr>
        <p:blipFill rotWithShape="1">
          <a:blip r:embed="rId1">
            <a:alphaModFix/>
          </a:blip>
          <a:srcRect b="0" l="0" r="0" t="0"/>
          <a:stretch/>
        </p:blipFill>
        <p:spPr>
          <a:xfrm>
            <a:off x="6350" y="0"/>
            <a:ext cx="12179300" cy="6858000"/>
          </a:xfrm>
          <a:prstGeom prst="rect">
            <a:avLst/>
          </a:prstGeom>
          <a:noFill/>
          <a:ln>
            <a:noFill/>
          </a:ln>
        </p:spPr>
      </p:pic>
      <p:sp>
        <p:nvSpPr>
          <p:cNvPr id="11" name="Google Shape;11;p55"/>
          <p:cNvSpPr txBox="1"/>
          <p:nvPr>
            <p:ph idx="1" type="body"/>
          </p:nvPr>
        </p:nvSpPr>
        <p:spPr>
          <a:xfrm>
            <a:off x="457200" y="1600200"/>
            <a:ext cx="11277600" cy="4229100"/>
          </a:xfrm>
          <a:prstGeom prst="rect">
            <a:avLst/>
          </a:prstGeom>
          <a:noFill/>
          <a:ln>
            <a:noFill/>
          </a:ln>
        </p:spPr>
        <p:txBody>
          <a:bodyPr anchorCtr="0" anchor="t" bIns="45700" lIns="91425" spcFirstLastPara="1" rIns="91425" wrap="square" tIns="45700">
            <a:normAutofit/>
          </a:bodyPr>
          <a:lstStyle>
            <a:lvl1pPr indent="-339725" lvl="0" marL="457200" marR="0" rtl="0" algn="l">
              <a:lnSpc>
                <a:spcPct val="90000"/>
              </a:lnSpc>
              <a:spcBef>
                <a:spcPts val="1000"/>
              </a:spcBef>
              <a:spcAft>
                <a:spcPts val="0"/>
              </a:spcAft>
              <a:buClr>
                <a:schemeClr val="dk1"/>
              </a:buClr>
              <a:buSzPts val="1750"/>
              <a:buFont typeface="Arial"/>
              <a:buChar char="•"/>
              <a:defRPr b="0" i="0" sz="2500" u="none" cap="none" strike="noStrike">
                <a:solidFill>
                  <a:schemeClr val="dk1"/>
                </a:solidFill>
                <a:latin typeface="Arial"/>
                <a:ea typeface="Arial"/>
                <a:cs typeface="Arial"/>
                <a:sym typeface="Arial"/>
              </a:defRPr>
            </a:lvl1pPr>
            <a:lvl2pPr indent="-331787" lvl="1" marL="914400" marR="0" rtl="0" algn="l">
              <a:lnSpc>
                <a:spcPct val="90000"/>
              </a:lnSpc>
              <a:spcBef>
                <a:spcPts val="500"/>
              </a:spcBef>
              <a:spcAft>
                <a:spcPts val="0"/>
              </a:spcAft>
              <a:buClr>
                <a:schemeClr val="dk1"/>
              </a:buClr>
              <a:buSzPts val="1625"/>
              <a:buFont typeface="Arial"/>
              <a:buChar char="•"/>
              <a:defRPr b="0" i="0" sz="2500" u="none" cap="none" strike="noStrike">
                <a:solidFill>
                  <a:schemeClr val="dk1"/>
                </a:solidFill>
                <a:latin typeface="Arial"/>
                <a:ea typeface="Arial"/>
                <a:cs typeface="Arial"/>
                <a:sym typeface="Arial"/>
              </a:defRPr>
            </a:lvl2pPr>
            <a:lvl3pPr indent="-315912" lvl="2" marL="1371600" marR="0" rtl="0" algn="l">
              <a:lnSpc>
                <a:spcPct val="90000"/>
              </a:lnSpc>
              <a:spcBef>
                <a:spcPts val="500"/>
              </a:spcBef>
              <a:spcAft>
                <a:spcPts val="0"/>
              </a:spcAft>
              <a:buClr>
                <a:schemeClr val="dk1"/>
              </a:buClr>
              <a:buSzPts val="1375"/>
              <a:buFont typeface="Arial"/>
              <a:buChar char="•"/>
              <a:defRPr b="0" i="0" sz="2500" u="none" cap="none" strike="noStrike">
                <a:solidFill>
                  <a:schemeClr val="dk1"/>
                </a:solidFill>
                <a:latin typeface="Arial"/>
                <a:ea typeface="Arial"/>
                <a:cs typeface="Arial"/>
                <a:sym typeface="Arial"/>
              </a:defRPr>
            </a:lvl3pPr>
            <a:lvl4pPr indent="-403225" lvl="3" marL="1828800" marR="0" rtl="0" algn="l">
              <a:lnSpc>
                <a:spcPct val="90000"/>
              </a:lnSpc>
              <a:spcBef>
                <a:spcPts val="500"/>
              </a:spcBef>
              <a:spcAft>
                <a:spcPts val="0"/>
              </a:spcAft>
              <a:buClr>
                <a:srgbClr val="5B86AD"/>
              </a:buClr>
              <a:buSzPts val="2750"/>
              <a:buFont typeface="Arial"/>
              <a:buChar char="•"/>
              <a:defRPr b="0" i="0" sz="2500" u="none" cap="none" strike="noStrike">
                <a:solidFill>
                  <a:schemeClr val="dk1"/>
                </a:solidFill>
                <a:latin typeface="Arial"/>
                <a:ea typeface="Arial"/>
                <a:cs typeface="Arial"/>
                <a:sym typeface="Arial"/>
              </a:defRPr>
            </a:lvl4pPr>
            <a:lvl5pPr indent="-387350" lvl="4" marL="2286000" marR="0" rtl="0" algn="l">
              <a:lnSpc>
                <a:spcPct val="90000"/>
              </a:lnSpc>
              <a:spcBef>
                <a:spcPts val="500"/>
              </a:spcBef>
              <a:spcAft>
                <a:spcPts val="0"/>
              </a:spcAft>
              <a:buClr>
                <a:srgbClr val="5B86AD"/>
              </a:buClr>
              <a:buSzPts val="2500"/>
              <a:buFont typeface="Arial"/>
              <a:buChar char="•"/>
              <a:defRPr b="0" i="0" sz="25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2" name="Google Shape;12;p55"/>
          <p:cNvSpPr txBox="1"/>
          <p:nvPr>
            <p:ph idx="10" type="dt"/>
          </p:nvPr>
        </p:nvSpPr>
        <p:spPr>
          <a:xfrm>
            <a:off x="457200" y="6340475"/>
            <a:ext cx="10160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 name="Google Shape;13;p55"/>
          <p:cNvSpPr txBox="1"/>
          <p:nvPr>
            <p:ph idx="11" type="ftr"/>
          </p:nvPr>
        </p:nvSpPr>
        <p:spPr>
          <a:xfrm>
            <a:off x="1667933" y="6340475"/>
            <a:ext cx="3606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4" name="Google Shape;14;p55"/>
          <p:cNvSpPr txBox="1"/>
          <p:nvPr>
            <p:ph type="title"/>
          </p:nvPr>
        </p:nvSpPr>
        <p:spPr>
          <a:xfrm>
            <a:off x="457200" y="457201"/>
            <a:ext cx="11277600" cy="990599"/>
          </a:xfrm>
          <a:prstGeom prst="rect">
            <a:avLst/>
          </a:prstGeom>
          <a:noFill/>
          <a:ln>
            <a:noFill/>
          </a:ln>
        </p:spPr>
        <p:txBody>
          <a:bodyPr anchorCtr="0" anchor="b" bIns="45700" lIns="0" spcFirstLastPara="1" rIns="91425" wrap="square" tIns="45700">
            <a:normAutofit/>
          </a:bodyPr>
          <a:lstStyle>
            <a:lvl1pPr lvl="0" marR="0" rtl="0" algn="l">
              <a:lnSpc>
                <a:spcPct val="9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55"/>
          <p:cNvSpPr txBox="1"/>
          <p:nvPr>
            <p:ph idx="12" type="sldNum"/>
          </p:nvPr>
        </p:nvSpPr>
        <p:spPr>
          <a:xfrm>
            <a:off x="11741727" y="0"/>
            <a:ext cx="447224" cy="457199"/>
          </a:xfrm>
          <a:prstGeom prst="rect">
            <a:avLst/>
          </a:prstGeom>
          <a:noFill/>
          <a:ln>
            <a:noFill/>
          </a:ln>
        </p:spPr>
        <p:txBody>
          <a:bodyPr anchorCtr="1" anchor="ctr" bIns="45700" lIns="91425" spcFirstLastPara="1" rIns="91425" wrap="square" tIns="45700">
            <a:noAutofit/>
          </a:bodyPr>
          <a:lstStyle>
            <a:lvl1pPr indent="0" lvl="0" marL="0" marR="0" rtl="0" algn="r">
              <a:spcBef>
                <a:spcPts val="0"/>
              </a:spcBef>
              <a:buNone/>
              <a:defRPr b="1" i="0" sz="1400" u="none" cap="none" strike="noStrike">
                <a:solidFill>
                  <a:srgbClr val="888888"/>
                </a:solidFill>
                <a:latin typeface="Arial"/>
                <a:ea typeface="Arial"/>
                <a:cs typeface="Arial"/>
                <a:sym typeface="Arial"/>
              </a:defRPr>
            </a:lvl1pPr>
            <a:lvl2pPr indent="0" lvl="1" marL="0" marR="0" rtl="0" algn="r">
              <a:spcBef>
                <a:spcPts val="0"/>
              </a:spcBef>
              <a:buNone/>
              <a:defRPr b="1" i="0" sz="1400" u="none" cap="none" strike="noStrike">
                <a:solidFill>
                  <a:srgbClr val="888888"/>
                </a:solidFill>
                <a:latin typeface="Arial"/>
                <a:ea typeface="Arial"/>
                <a:cs typeface="Arial"/>
                <a:sym typeface="Arial"/>
              </a:defRPr>
            </a:lvl2pPr>
            <a:lvl3pPr indent="0" lvl="2" marL="0" marR="0" rtl="0" algn="r">
              <a:spcBef>
                <a:spcPts val="0"/>
              </a:spcBef>
              <a:buNone/>
              <a:defRPr b="1" i="0" sz="1400" u="none" cap="none" strike="noStrike">
                <a:solidFill>
                  <a:srgbClr val="888888"/>
                </a:solidFill>
                <a:latin typeface="Arial"/>
                <a:ea typeface="Arial"/>
                <a:cs typeface="Arial"/>
                <a:sym typeface="Arial"/>
              </a:defRPr>
            </a:lvl3pPr>
            <a:lvl4pPr indent="0" lvl="3" marL="0" marR="0" rtl="0" algn="r">
              <a:spcBef>
                <a:spcPts val="0"/>
              </a:spcBef>
              <a:buNone/>
              <a:defRPr b="1" i="0" sz="1400" u="none" cap="none" strike="noStrike">
                <a:solidFill>
                  <a:srgbClr val="888888"/>
                </a:solidFill>
                <a:latin typeface="Arial"/>
                <a:ea typeface="Arial"/>
                <a:cs typeface="Arial"/>
                <a:sym typeface="Arial"/>
              </a:defRPr>
            </a:lvl4pPr>
            <a:lvl5pPr indent="0" lvl="4" marL="0" marR="0" rtl="0" algn="r">
              <a:spcBef>
                <a:spcPts val="0"/>
              </a:spcBef>
              <a:buNone/>
              <a:defRPr b="1" i="0" sz="1400" u="none" cap="none" strike="noStrike">
                <a:solidFill>
                  <a:srgbClr val="888888"/>
                </a:solidFill>
                <a:latin typeface="Arial"/>
                <a:ea typeface="Arial"/>
                <a:cs typeface="Arial"/>
                <a:sym typeface="Arial"/>
              </a:defRPr>
            </a:lvl5pPr>
            <a:lvl6pPr indent="0" lvl="5" marL="0" marR="0" rtl="0" algn="r">
              <a:spcBef>
                <a:spcPts val="0"/>
              </a:spcBef>
              <a:buNone/>
              <a:defRPr b="1" i="0" sz="1400" u="none" cap="none" strike="noStrike">
                <a:solidFill>
                  <a:srgbClr val="888888"/>
                </a:solidFill>
                <a:latin typeface="Arial"/>
                <a:ea typeface="Arial"/>
                <a:cs typeface="Arial"/>
                <a:sym typeface="Arial"/>
              </a:defRPr>
            </a:lvl6pPr>
            <a:lvl7pPr indent="0" lvl="6" marL="0" marR="0" rtl="0" algn="r">
              <a:spcBef>
                <a:spcPts val="0"/>
              </a:spcBef>
              <a:buNone/>
              <a:defRPr b="1" i="0" sz="1400" u="none" cap="none" strike="noStrike">
                <a:solidFill>
                  <a:srgbClr val="888888"/>
                </a:solidFill>
                <a:latin typeface="Arial"/>
                <a:ea typeface="Arial"/>
                <a:cs typeface="Arial"/>
                <a:sym typeface="Arial"/>
              </a:defRPr>
            </a:lvl7pPr>
            <a:lvl8pPr indent="0" lvl="7" marL="0" marR="0" rtl="0" algn="r">
              <a:spcBef>
                <a:spcPts val="0"/>
              </a:spcBef>
              <a:buNone/>
              <a:defRPr b="1" i="0" sz="1400" u="none" cap="none" strike="noStrike">
                <a:solidFill>
                  <a:srgbClr val="888888"/>
                </a:solidFill>
                <a:latin typeface="Arial"/>
                <a:ea typeface="Arial"/>
                <a:cs typeface="Arial"/>
                <a:sym typeface="Arial"/>
              </a:defRPr>
            </a:lvl8pPr>
            <a:lvl9pPr indent="0" lvl="8" marL="0" marR="0" rtl="0" algn="r">
              <a:spcBef>
                <a:spcPts val="0"/>
              </a:spcBef>
              <a:buNone/>
              <a:defRPr b="1"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15:clr>
            <a:srgbClr val="F26B43"/>
          </p15:clr>
        </p15:guide>
        <p15:guide id="4" orient="horz">
          <p15:clr>
            <a:srgbClr val="F26B43"/>
          </p15:clr>
        </p15:guide>
        <p15:guide id="5" orient="horz" pos="4320">
          <p15:clr>
            <a:srgbClr val="F26B43"/>
          </p15:clr>
        </p15:guide>
        <p15:guide id="6" orient="horz" pos="3672">
          <p15:clr>
            <a:srgbClr val="F26B43"/>
          </p15:clr>
        </p15:guide>
        <p15:guide id="7" orient="horz" pos="288">
          <p15:clr>
            <a:srgbClr val="F26B43"/>
          </p15:clr>
        </p15:guide>
        <p15:guide id="8" pos="288">
          <p15:clr>
            <a:srgbClr val="F26B43"/>
          </p15:clr>
        </p15:guide>
        <p15:guide id="9" pos="7392">
          <p15:clr>
            <a:srgbClr val="F26B43"/>
          </p15:clr>
        </p15:guide>
        <p15:guide id="10" pos="7680">
          <p15:clr>
            <a:srgbClr val="F26B43"/>
          </p15:clr>
        </p15:guide>
        <p15:guide id="11" orient="horz" pos="912">
          <p15:clr>
            <a:srgbClr val="F26B43"/>
          </p15:clr>
        </p15:guide>
        <p15:guide id="12" orient="horz" pos="1008">
          <p15:clr>
            <a:srgbClr val="F26B43"/>
          </p15:clr>
        </p15:guide>
        <p15:guide id="13" orient="horz" pos="3600">
          <p15:clr>
            <a:srgbClr val="F26B43"/>
          </p15:clr>
        </p15:guide>
        <p15:guide id="14" orient="horz" pos="4224">
          <p15:clr>
            <a:srgbClr val="F26B43"/>
          </p15:clr>
        </p15:guide>
        <p15:guide id="15" pos="2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26.jpg"/><Relationship Id="rId5" Type="http://schemas.openxmlformats.org/officeDocument/2006/relationships/image" Target="../media/image21.jp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15.jpg"/><Relationship Id="rId6" Type="http://schemas.openxmlformats.org/officeDocument/2006/relationships/image" Target="../media/image59.png"/><Relationship Id="rId7"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40.png"/><Relationship Id="rId5"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ctrTitle"/>
          </p:nvPr>
        </p:nvSpPr>
        <p:spPr>
          <a:xfrm>
            <a:off x="342900" y="4401851"/>
            <a:ext cx="11401327" cy="798182"/>
          </a:xfrm>
          <a:prstGeom prst="rect">
            <a:avLst/>
          </a:prstGeom>
          <a:noFill/>
          <a:ln>
            <a:noFill/>
          </a:ln>
        </p:spPr>
        <p:txBody>
          <a:bodyPr anchorCtr="0" anchor="b" bIns="0" lIns="0" spcFirstLastPara="1" rIns="91425" wrap="square" tIns="45700">
            <a:normAutofit/>
          </a:bodyPr>
          <a:lstStyle/>
          <a:p>
            <a:pPr indent="0" lvl="0" marL="0" rtl="0" algn="ctr">
              <a:lnSpc>
                <a:spcPct val="90000"/>
              </a:lnSpc>
              <a:spcBef>
                <a:spcPts val="0"/>
              </a:spcBef>
              <a:spcAft>
                <a:spcPts val="0"/>
              </a:spcAft>
              <a:buClr>
                <a:schemeClr val="lt1"/>
              </a:buClr>
              <a:buSzPts val="2500"/>
              <a:buFont typeface="Arial"/>
              <a:buNone/>
            </a:pPr>
            <a:r>
              <a:rPr lang="en-US" sz="2500">
                <a:latin typeface="Arial"/>
                <a:ea typeface="Arial"/>
                <a:cs typeface="Arial"/>
                <a:sym typeface="Arial"/>
              </a:rPr>
              <a:t>Cumulative landscape effects on fish contamination </a:t>
            </a:r>
            <a:br>
              <a:rPr lang="en-US" sz="2500">
                <a:latin typeface="Arial"/>
                <a:ea typeface="Arial"/>
                <a:cs typeface="Arial"/>
                <a:sym typeface="Arial"/>
              </a:rPr>
            </a:br>
            <a:r>
              <a:rPr lang="en-US" sz="2500">
                <a:latin typeface="Arial"/>
                <a:ea typeface="Arial"/>
                <a:cs typeface="Arial"/>
                <a:sym typeface="Arial"/>
              </a:rPr>
              <a:t>across managed boreal forests</a:t>
            </a:r>
            <a:endParaRPr b="1" sz="2500">
              <a:latin typeface="Arial"/>
              <a:ea typeface="Arial"/>
              <a:cs typeface="Arial"/>
              <a:sym typeface="Arial"/>
            </a:endParaRPr>
          </a:p>
        </p:txBody>
      </p:sp>
      <p:sp>
        <p:nvSpPr>
          <p:cNvPr id="96" name="Google Shape;96;p1"/>
          <p:cNvSpPr txBox="1"/>
          <p:nvPr>
            <p:ph idx="1" type="body"/>
          </p:nvPr>
        </p:nvSpPr>
        <p:spPr>
          <a:xfrm>
            <a:off x="624840" y="5209473"/>
            <a:ext cx="10158560" cy="1068396"/>
          </a:xfrm>
          <a:prstGeom prst="rect">
            <a:avLst/>
          </a:prstGeom>
          <a:noFill/>
          <a:ln>
            <a:noFill/>
          </a:ln>
        </p:spPr>
        <p:txBody>
          <a:bodyPr anchorCtr="0" anchor="t" bIns="45700" lIns="45700" spcFirstLastPara="1" rIns="91425" wrap="square" tIns="45700">
            <a:noAutofit/>
          </a:bodyPr>
          <a:lstStyle/>
          <a:p>
            <a:pPr indent="0" lvl="0" marL="0" rtl="0" algn="ctr">
              <a:lnSpc>
                <a:spcPct val="90000"/>
              </a:lnSpc>
              <a:spcBef>
                <a:spcPts val="0"/>
              </a:spcBef>
              <a:spcAft>
                <a:spcPts val="0"/>
              </a:spcAft>
              <a:buClr>
                <a:schemeClr val="lt1"/>
              </a:buClr>
              <a:buSzPts val="1400"/>
              <a:buFont typeface="Arial"/>
              <a:buNone/>
            </a:pPr>
            <a:r>
              <a:rPr lang="en-US" sz="2000"/>
              <a:t>Brian Kielstra</a:t>
            </a:r>
            <a:br>
              <a:rPr lang="en-US" sz="2000"/>
            </a:br>
            <a:r>
              <a:rPr lang="en-US" sz="2000"/>
              <a:t>Cumulative Effects Research Scientist, Canadian Forest Service</a:t>
            </a:r>
            <a:endParaRPr/>
          </a:p>
          <a:p>
            <a:pPr indent="0" lvl="0" marL="0" rtl="0" algn="ctr">
              <a:lnSpc>
                <a:spcPct val="90000"/>
              </a:lnSpc>
              <a:spcBef>
                <a:spcPts val="1000"/>
              </a:spcBef>
              <a:spcAft>
                <a:spcPts val="0"/>
              </a:spcAft>
              <a:buClr>
                <a:schemeClr val="lt1"/>
              </a:buClr>
              <a:buSzPts val="1400"/>
              <a:buFont typeface="Arial"/>
              <a:buNone/>
            </a:pPr>
            <a:r>
              <a:rPr lang="en-US" sz="2000"/>
              <a:t>GLFC Seminar, February 4 2022</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0"/>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Increased understanding of structural variation</a:t>
            </a:r>
            <a:endParaRPr/>
          </a:p>
        </p:txBody>
      </p:sp>
      <p:sp>
        <p:nvSpPr>
          <p:cNvPr id="206" name="Google Shape;206;p10"/>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07" name="Google Shape;207;p10"/>
          <p:cNvGraphicFramePr/>
          <p:nvPr/>
        </p:nvGraphicFramePr>
        <p:xfrm>
          <a:off x="940171" y="1527480"/>
          <a:ext cx="3000000" cy="3000000"/>
        </p:xfrm>
        <a:graphic>
          <a:graphicData uri="http://schemas.openxmlformats.org/drawingml/2006/table">
            <a:tbl>
              <a:tblPr bandRow="1" firstRow="1">
                <a:noFill/>
                <a:tableStyleId>{69C95383-B843-420A-AEDA-73C1BD2066BF}</a:tableStyleId>
              </a:tblPr>
              <a:tblGrid>
                <a:gridCol w="1652650"/>
                <a:gridCol w="1652650"/>
                <a:gridCol w="1652650"/>
                <a:gridCol w="1652650"/>
                <a:gridCol w="1652650"/>
                <a:gridCol w="1652650"/>
              </a:tblGrid>
              <a:tr h="370850">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Model</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R</a:t>
                      </a:r>
                      <a:r>
                        <a:rPr baseline="30000" lang="en-US" sz="1800">
                          <a:latin typeface="Arial"/>
                          <a:ea typeface="Arial"/>
                          <a:cs typeface="Arial"/>
                          <a:sym typeface="Arial"/>
                        </a:rPr>
                        <a:t>2</a:t>
                      </a:r>
                      <a:r>
                        <a:rPr lang="en-US" sz="1800">
                          <a:latin typeface="Arial"/>
                          <a:ea typeface="Arial"/>
                          <a:cs typeface="Arial"/>
                          <a:sym typeface="Arial"/>
                        </a:rPr>
                        <a:t> fixed</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R</a:t>
                      </a:r>
                      <a:r>
                        <a:rPr baseline="30000" lang="en-US" sz="1800">
                          <a:latin typeface="Arial"/>
                          <a:ea typeface="Arial"/>
                          <a:cs typeface="Arial"/>
                          <a:sym typeface="Arial"/>
                        </a:rPr>
                        <a:t>2 </a:t>
                      </a:r>
                      <a:r>
                        <a:rPr lang="en-US" sz="1800">
                          <a:latin typeface="Arial"/>
                          <a:ea typeface="Arial"/>
                          <a:cs typeface="Arial"/>
                          <a:sym typeface="Arial"/>
                        </a:rPr>
                        <a:t>random (total)</a:t>
                      </a:r>
                      <a:endParaRPr sz="1800">
                        <a:latin typeface="Arial"/>
                        <a:ea typeface="Arial"/>
                        <a:cs typeface="Arial"/>
                        <a:sym typeface="Arial"/>
                      </a:endParaRPr>
                    </a:p>
                  </a:txBody>
                  <a:tcPr marT="45725" marB="45725" marR="91450" marL="91450">
                    <a:lnR cap="flat" cmpd="sng" w="381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US" sz="1800">
                          <a:latin typeface="Arial"/>
                          <a:ea typeface="Arial"/>
                          <a:cs typeface="Arial"/>
                          <a:sym typeface="Arial"/>
                        </a:rPr>
                        <a:t>Between-lake</a:t>
                      </a:r>
                      <a:endParaRPr/>
                    </a:p>
                    <a:p>
                      <a:pPr indent="0" lvl="0" marL="0" marR="0" rtl="0" algn="l">
                        <a:spcBef>
                          <a:spcPts val="0"/>
                        </a:spcBef>
                        <a:spcAft>
                          <a:spcPts val="0"/>
                        </a:spcAft>
                        <a:buNone/>
                      </a:pPr>
                      <a:r>
                        <a:rPr lang="en-US" sz="1800">
                          <a:latin typeface="Arial"/>
                          <a:ea typeface="Arial"/>
                          <a:cs typeface="Arial"/>
                          <a:sym typeface="Arial"/>
                        </a:rPr>
                        <a:t>Intercept</a:t>
                      </a:r>
                      <a:endParaRPr sz="1800">
                        <a:latin typeface="Arial"/>
                        <a:ea typeface="Arial"/>
                        <a:cs typeface="Arial"/>
                        <a:sym typeface="Arial"/>
                      </a:endParaRPr>
                    </a:p>
                  </a:txBody>
                  <a:tcPr marT="45725" marB="45725" marR="91450" marL="91450">
                    <a:lnL cap="flat" cmpd="sng" w="381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rPr lang="en-US" sz="1800">
                          <a:latin typeface="Arial"/>
                          <a:ea typeface="Arial"/>
                          <a:cs typeface="Arial"/>
                          <a:sym typeface="Arial"/>
                        </a:rPr>
                        <a:t>Between-lake</a:t>
                      </a:r>
                      <a:r>
                        <a:rPr lang="en-US" sz="1800">
                          <a:latin typeface="Arial"/>
                          <a:ea typeface="Arial"/>
                          <a:cs typeface="Arial"/>
                          <a:sym typeface="Arial"/>
                        </a:rPr>
                        <a:t> </a:t>
                      </a:r>
                      <a:endParaRPr/>
                    </a:p>
                    <a:p>
                      <a:pPr indent="0" lvl="0" marL="0" marR="0" rtl="0" algn="l">
                        <a:spcBef>
                          <a:spcPts val="0"/>
                        </a:spcBef>
                        <a:spcAft>
                          <a:spcPts val="0"/>
                        </a:spcAft>
                        <a:buNone/>
                      </a:pPr>
                      <a:r>
                        <a:rPr lang="en-US" sz="1800">
                          <a:latin typeface="Arial"/>
                          <a:ea typeface="Arial"/>
                          <a:cs typeface="Arial"/>
                          <a:sym typeface="Arial"/>
                        </a:rPr>
                        <a:t>Slope</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Between</a:t>
                      </a:r>
                      <a:endParaRPr/>
                    </a:p>
                    <a:p>
                      <a:pPr indent="0" lvl="0" marL="0" marR="0" rtl="0" algn="l">
                        <a:spcBef>
                          <a:spcPts val="0"/>
                        </a:spcBef>
                        <a:spcAft>
                          <a:spcPts val="0"/>
                        </a:spcAft>
                        <a:buNone/>
                      </a:pPr>
                      <a:r>
                        <a:rPr lang="en-US" sz="1800">
                          <a:latin typeface="Arial"/>
                          <a:ea typeface="Arial"/>
                          <a:cs typeface="Arial"/>
                          <a:sym typeface="Arial"/>
                        </a:rPr>
                        <a:t>Events</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US" sz="1800">
                          <a:latin typeface="Arial"/>
                          <a:ea typeface="Arial"/>
                          <a:cs typeface="Arial"/>
                          <a:sym typeface="Arial"/>
                        </a:rPr>
                        <a:t>Hg – Lk.</a:t>
                      </a:r>
                      <a:r>
                        <a:rPr lang="en-US" sz="1800">
                          <a:latin typeface="Arial"/>
                          <a:ea typeface="Arial"/>
                          <a:cs typeface="Arial"/>
                          <a:sym typeface="Arial"/>
                        </a:rPr>
                        <a:t> Trout</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0.31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0.54 (0.85)</a:t>
                      </a:r>
                      <a:endParaRPr sz="1800">
                        <a:latin typeface="Arial"/>
                        <a:ea typeface="Arial"/>
                        <a:cs typeface="Arial"/>
                        <a:sym typeface="Arial"/>
                      </a:endParaRPr>
                    </a:p>
                  </a:txBody>
                  <a:tcPr marT="45725" marB="45725" marR="91450" marL="91450">
                    <a:lnR cap="flat" cmpd="sng" w="381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US" sz="1800">
                          <a:latin typeface="Arial"/>
                          <a:ea typeface="Arial"/>
                          <a:cs typeface="Arial"/>
                          <a:sym typeface="Arial"/>
                        </a:rPr>
                        <a:t>1.46</a:t>
                      </a:r>
                      <a:endParaRPr sz="1800">
                        <a:latin typeface="Arial"/>
                        <a:ea typeface="Arial"/>
                        <a:cs typeface="Arial"/>
                        <a:sym typeface="Arial"/>
                      </a:endParaRPr>
                    </a:p>
                  </a:txBody>
                  <a:tcPr marT="45725" marB="45725" marR="91450" marL="91450">
                    <a:lnL cap="flat" cmpd="sng" w="381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rPr lang="en-US" sz="1800">
                          <a:latin typeface="Arial"/>
                          <a:ea typeface="Arial"/>
                          <a:cs typeface="Arial"/>
                          <a:sym typeface="Arial"/>
                        </a:rPr>
                        <a:t>0.16</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0.12</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US" sz="1800">
                          <a:latin typeface="Arial"/>
                          <a:ea typeface="Arial"/>
                          <a:cs typeface="Arial"/>
                          <a:sym typeface="Arial"/>
                        </a:rPr>
                        <a:t>Hg – N. Pike</a:t>
                      </a:r>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0.35</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0.45 (0.80)</a:t>
                      </a:r>
                      <a:endParaRPr sz="1800">
                        <a:latin typeface="Arial"/>
                        <a:ea typeface="Arial"/>
                        <a:cs typeface="Arial"/>
                        <a:sym typeface="Arial"/>
                      </a:endParaRPr>
                    </a:p>
                  </a:txBody>
                  <a:tcPr marT="45725" marB="45725" marR="91450" marL="91450">
                    <a:lnR cap="flat" cmpd="sng" w="381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US" sz="1800">
                          <a:latin typeface="Arial"/>
                          <a:ea typeface="Arial"/>
                          <a:cs typeface="Arial"/>
                          <a:sym typeface="Arial"/>
                        </a:rPr>
                        <a:t>0.99</a:t>
                      </a:r>
                      <a:endParaRPr sz="1800">
                        <a:latin typeface="Arial"/>
                        <a:ea typeface="Arial"/>
                        <a:cs typeface="Arial"/>
                        <a:sym typeface="Arial"/>
                      </a:endParaRPr>
                    </a:p>
                  </a:txBody>
                  <a:tcPr marT="45725" marB="45725" marR="91450" marL="91450">
                    <a:lnL cap="flat" cmpd="sng" w="381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rPr lang="en-US" sz="1800">
                          <a:latin typeface="Arial"/>
                          <a:ea typeface="Arial"/>
                          <a:cs typeface="Arial"/>
                          <a:sym typeface="Arial"/>
                        </a:rPr>
                        <a:t>0.12</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0.11</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US" sz="1800">
                          <a:latin typeface="Arial"/>
                          <a:ea typeface="Arial"/>
                          <a:cs typeface="Arial"/>
                          <a:sym typeface="Arial"/>
                        </a:rPr>
                        <a:t>Hg – Walleye</a:t>
                      </a:r>
                      <a:endParaRPr sz="1800">
                        <a:latin typeface="Arial"/>
                        <a:ea typeface="Arial"/>
                        <a:cs typeface="Arial"/>
                        <a:sym typeface="Arial"/>
                      </a:endParaRPr>
                    </a:p>
                  </a:txBody>
                  <a:tcPr marT="45725" marB="45725" marR="91450" marL="91450">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latin typeface="Arial"/>
                          <a:ea typeface="Arial"/>
                          <a:cs typeface="Arial"/>
                          <a:sym typeface="Arial"/>
                        </a:rPr>
                        <a:t>0.38</a:t>
                      </a:r>
                      <a:endParaRPr sz="1800">
                        <a:latin typeface="Arial"/>
                        <a:ea typeface="Arial"/>
                        <a:cs typeface="Arial"/>
                        <a:sym typeface="Arial"/>
                      </a:endParaRPr>
                    </a:p>
                  </a:txBody>
                  <a:tcPr marT="45725" marB="45725" marR="91450" marL="91450">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latin typeface="Arial"/>
                          <a:ea typeface="Arial"/>
                          <a:cs typeface="Arial"/>
                          <a:sym typeface="Arial"/>
                        </a:rPr>
                        <a:t>0.47 (0.85)</a:t>
                      </a:r>
                      <a:endParaRPr sz="1800">
                        <a:latin typeface="Arial"/>
                        <a:ea typeface="Arial"/>
                        <a:cs typeface="Arial"/>
                        <a:sym typeface="Arial"/>
                      </a:endParaRPr>
                    </a:p>
                  </a:txBody>
                  <a:tcPr marT="45725" marB="45725" marR="91450" marL="91450">
                    <a:lnR cap="flat" cmpd="sng" w="38100">
                      <a:solidFill>
                        <a:schemeClr val="dk1"/>
                      </a:solidFill>
                      <a:prstDash val="solid"/>
                      <a:round/>
                      <a:headEnd len="sm" w="sm" type="none"/>
                      <a:tailEnd len="sm" w="sm" type="none"/>
                    </a:lnR>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latin typeface="Arial"/>
                          <a:ea typeface="Arial"/>
                          <a:cs typeface="Arial"/>
                          <a:sym typeface="Arial"/>
                        </a:rPr>
                        <a:t>1.27</a:t>
                      </a:r>
                      <a:endParaRPr sz="1800">
                        <a:latin typeface="Arial"/>
                        <a:ea typeface="Arial"/>
                        <a:cs typeface="Arial"/>
                        <a:sym typeface="Arial"/>
                      </a:endParaRPr>
                    </a:p>
                  </a:txBody>
                  <a:tcPr marT="45725" marB="45725" marR="91450" marL="91450">
                    <a:lnL cap="flat" cmpd="sng" w="38100">
                      <a:solidFill>
                        <a:schemeClr val="dk1"/>
                      </a:solidFill>
                      <a:prstDash val="solid"/>
                      <a:round/>
                      <a:headEnd len="sm" w="sm" type="none"/>
                      <a:tailEnd len="sm" w="sm" type="none"/>
                    </a:lnL>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latin typeface="Arial"/>
                          <a:ea typeface="Arial"/>
                          <a:cs typeface="Arial"/>
                          <a:sym typeface="Arial"/>
                        </a:rPr>
                        <a:t>0.14</a:t>
                      </a:r>
                      <a:endParaRPr sz="1800">
                        <a:latin typeface="Arial"/>
                        <a:ea typeface="Arial"/>
                        <a:cs typeface="Arial"/>
                        <a:sym typeface="Arial"/>
                      </a:endParaRPr>
                    </a:p>
                  </a:txBody>
                  <a:tcPr marT="45725" marB="45725" marR="91450" marL="91450">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latin typeface="Arial"/>
                          <a:ea typeface="Arial"/>
                          <a:cs typeface="Arial"/>
                          <a:sym typeface="Arial"/>
                        </a:rPr>
                        <a:t>0.14</a:t>
                      </a:r>
                      <a:endParaRPr sz="1800">
                        <a:latin typeface="Arial"/>
                        <a:ea typeface="Arial"/>
                        <a:cs typeface="Arial"/>
                        <a:sym typeface="Arial"/>
                      </a:endParaRPr>
                    </a:p>
                  </a:txBody>
                  <a:tcPr marT="45725" marB="45725" marR="91450" marL="91450">
                    <a:lnB cap="flat" cmpd="sng" w="381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800">
                          <a:latin typeface="Arial"/>
                          <a:ea typeface="Arial"/>
                          <a:cs typeface="Arial"/>
                          <a:sym typeface="Arial"/>
                        </a:rPr>
                        <a:t>As – Lk.</a:t>
                      </a:r>
                      <a:r>
                        <a:rPr lang="en-US" sz="1800">
                          <a:latin typeface="Arial"/>
                          <a:ea typeface="Arial"/>
                          <a:cs typeface="Arial"/>
                          <a:sym typeface="Arial"/>
                        </a:rPr>
                        <a:t> Trout</a:t>
                      </a:r>
                      <a:endParaRPr sz="1800">
                        <a:latin typeface="Arial"/>
                        <a:ea typeface="Arial"/>
                        <a:cs typeface="Arial"/>
                        <a:sym typeface="Arial"/>
                      </a:endParaRPr>
                    </a:p>
                  </a:txBody>
                  <a:tcPr marT="45725" marB="45725" marR="91450" marL="91450">
                    <a:lnT cap="flat" cmpd="sng" w="381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rPr lang="en-US" sz="1800">
                          <a:latin typeface="Arial"/>
                          <a:ea typeface="Arial"/>
                          <a:cs typeface="Arial"/>
                          <a:sym typeface="Arial"/>
                        </a:rPr>
                        <a:t>0.06</a:t>
                      </a:r>
                      <a:endParaRPr sz="1800">
                        <a:latin typeface="Arial"/>
                        <a:ea typeface="Arial"/>
                        <a:cs typeface="Arial"/>
                        <a:sym typeface="Arial"/>
                      </a:endParaRPr>
                    </a:p>
                  </a:txBody>
                  <a:tcPr marT="45725" marB="45725" marR="91450" marL="91450">
                    <a:lnT cap="flat" cmpd="sng" w="381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rPr lang="en-US" sz="1800">
                          <a:latin typeface="Arial"/>
                          <a:ea typeface="Arial"/>
                          <a:cs typeface="Arial"/>
                          <a:sym typeface="Arial"/>
                        </a:rPr>
                        <a:t>0.64 (0.70)</a:t>
                      </a:r>
                      <a:endParaRPr sz="1800">
                        <a:latin typeface="Arial"/>
                        <a:ea typeface="Arial"/>
                        <a:cs typeface="Arial"/>
                        <a:sym typeface="Arial"/>
                      </a:endParaRPr>
                    </a:p>
                  </a:txBody>
                  <a:tcPr marT="45725" marB="45725" marR="91450" marL="91450">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rPr lang="en-US" sz="1800">
                          <a:latin typeface="Arial"/>
                          <a:ea typeface="Arial"/>
                          <a:cs typeface="Arial"/>
                          <a:sym typeface="Arial"/>
                        </a:rPr>
                        <a:t>1.05</a:t>
                      </a:r>
                      <a:endParaRPr sz="1800">
                        <a:latin typeface="Arial"/>
                        <a:ea typeface="Arial"/>
                        <a:cs typeface="Arial"/>
                        <a:sym typeface="Arial"/>
                      </a:endParaRPr>
                    </a:p>
                  </a:txBody>
                  <a:tcPr marT="45725" marB="45725" marR="91450" marL="91450">
                    <a:lnL cap="flat" cmpd="sng" w="38100">
                      <a:solidFill>
                        <a:schemeClr val="dk1"/>
                      </a:solidFill>
                      <a:prstDash val="solid"/>
                      <a:round/>
                      <a:headEnd len="sm" w="sm" type="none"/>
                      <a:tailEnd len="sm" w="sm" type="none"/>
                    </a:lnL>
                    <a:lnT cap="flat" cmpd="sng" w="381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rPr lang="en-US" sz="1800">
                          <a:latin typeface="Arial"/>
                          <a:ea typeface="Arial"/>
                          <a:cs typeface="Arial"/>
                          <a:sym typeface="Arial"/>
                        </a:rPr>
                        <a:t>0.16</a:t>
                      </a:r>
                      <a:endParaRPr sz="1800">
                        <a:latin typeface="Arial"/>
                        <a:ea typeface="Arial"/>
                        <a:cs typeface="Arial"/>
                        <a:sym typeface="Arial"/>
                      </a:endParaRPr>
                    </a:p>
                  </a:txBody>
                  <a:tcPr marT="45725" marB="45725" marR="91450" marL="91450">
                    <a:lnT cap="flat" cmpd="sng" w="381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rPr lang="en-US" sz="1800">
                          <a:latin typeface="Arial"/>
                          <a:ea typeface="Arial"/>
                          <a:cs typeface="Arial"/>
                          <a:sym typeface="Arial"/>
                        </a:rPr>
                        <a:t>0.00</a:t>
                      </a:r>
                      <a:endParaRPr sz="1800">
                        <a:latin typeface="Arial"/>
                        <a:ea typeface="Arial"/>
                        <a:cs typeface="Arial"/>
                        <a:sym typeface="Arial"/>
                      </a:endParaRPr>
                    </a:p>
                  </a:txBody>
                  <a:tcPr marT="45725" marB="45725" marR="91450" marL="91450">
                    <a:lnT cap="flat" cmpd="sng" w="38100">
                      <a:solidFill>
                        <a:schemeClr val="dk1"/>
                      </a:solidFill>
                      <a:prstDash val="solid"/>
                      <a:round/>
                      <a:headEnd len="sm" w="sm" type="none"/>
                      <a:tailEnd len="sm" w="sm" type="none"/>
                    </a:lnT>
                  </a:tcPr>
                </a:tc>
              </a:tr>
              <a:tr h="370850">
                <a:tc>
                  <a:txBody>
                    <a:bodyPr/>
                    <a:lstStyle/>
                    <a:p>
                      <a:pPr indent="0" lvl="0" marL="0" marR="0" rtl="0" algn="l">
                        <a:spcBef>
                          <a:spcPts val="0"/>
                        </a:spcBef>
                        <a:spcAft>
                          <a:spcPts val="0"/>
                        </a:spcAft>
                        <a:buNone/>
                      </a:pPr>
                      <a:r>
                        <a:rPr lang="en-US" sz="1800">
                          <a:latin typeface="Arial"/>
                          <a:ea typeface="Arial"/>
                          <a:cs typeface="Arial"/>
                          <a:sym typeface="Arial"/>
                        </a:rPr>
                        <a:t>As – N.</a:t>
                      </a:r>
                      <a:r>
                        <a:rPr lang="en-US" sz="1800">
                          <a:latin typeface="Arial"/>
                          <a:ea typeface="Arial"/>
                          <a:cs typeface="Arial"/>
                          <a:sym typeface="Arial"/>
                        </a:rPr>
                        <a:t> Pike</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0.08</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0.74 (0.83)</a:t>
                      </a:r>
                      <a:endParaRPr sz="1800">
                        <a:latin typeface="Arial"/>
                        <a:ea typeface="Arial"/>
                        <a:cs typeface="Arial"/>
                        <a:sym typeface="Arial"/>
                      </a:endParaRPr>
                    </a:p>
                  </a:txBody>
                  <a:tcPr marT="45725" marB="45725" marR="91450" marL="91450">
                    <a:lnR cap="flat" cmpd="sng" w="381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US" sz="1800">
                          <a:latin typeface="Arial"/>
                          <a:ea typeface="Arial"/>
                          <a:cs typeface="Arial"/>
                          <a:sym typeface="Arial"/>
                        </a:rPr>
                        <a:t>0.79</a:t>
                      </a:r>
                      <a:endParaRPr sz="1800">
                        <a:latin typeface="Arial"/>
                        <a:ea typeface="Arial"/>
                        <a:cs typeface="Arial"/>
                        <a:sym typeface="Arial"/>
                      </a:endParaRPr>
                    </a:p>
                  </a:txBody>
                  <a:tcPr marT="45725" marB="45725" marR="91450" marL="91450">
                    <a:lnL cap="flat" cmpd="sng" w="381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rPr lang="en-US" sz="1800">
                          <a:latin typeface="Arial"/>
                          <a:ea typeface="Arial"/>
                          <a:cs typeface="Arial"/>
                          <a:sym typeface="Arial"/>
                        </a:rPr>
                        <a:t>0.21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0.20</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US" sz="1800">
                          <a:latin typeface="Arial"/>
                          <a:ea typeface="Arial"/>
                          <a:cs typeface="Arial"/>
                          <a:sym typeface="Arial"/>
                        </a:rPr>
                        <a:t>As –</a:t>
                      </a:r>
                      <a:r>
                        <a:rPr lang="en-US" sz="1800">
                          <a:latin typeface="Arial"/>
                          <a:ea typeface="Arial"/>
                          <a:cs typeface="Arial"/>
                          <a:sym typeface="Arial"/>
                        </a:rPr>
                        <a:t> Walleye</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0.04</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0.69</a:t>
                      </a:r>
                      <a:r>
                        <a:rPr lang="en-US" sz="1800">
                          <a:latin typeface="Arial"/>
                          <a:ea typeface="Arial"/>
                          <a:cs typeface="Arial"/>
                          <a:sym typeface="Arial"/>
                        </a:rPr>
                        <a:t> (0.73)</a:t>
                      </a:r>
                      <a:endParaRPr sz="1800">
                        <a:latin typeface="Arial"/>
                        <a:ea typeface="Arial"/>
                        <a:cs typeface="Arial"/>
                        <a:sym typeface="Arial"/>
                      </a:endParaRPr>
                    </a:p>
                  </a:txBody>
                  <a:tcPr marT="45725" marB="45725" marR="91450" marL="91450">
                    <a:lnR cap="flat" cmpd="sng" w="381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US" sz="1800">
                          <a:latin typeface="Arial"/>
                          <a:ea typeface="Arial"/>
                          <a:cs typeface="Arial"/>
                          <a:sym typeface="Arial"/>
                        </a:rPr>
                        <a:t>0.95</a:t>
                      </a:r>
                      <a:endParaRPr sz="1800">
                        <a:latin typeface="Arial"/>
                        <a:ea typeface="Arial"/>
                        <a:cs typeface="Arial"/>
                        <a:sym typeface="Arial"/>
                      </a:endParaRPr>
                    </a:p>
                  </a:txBody>
                  <a:tcPr marT="45725" marB="45725" marR="91450" marL="91450">
                    <a:lnL cap="flat" cmpd="sng" w="381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rPr lang="en-US" sz="1800">
                          <a:latin typeface="Arial"/>
                          <a:ea typeface="Arial"/>
                          <a:cs typeface="Arial"/>
                          <a:sym typeface="Arial"/>
                        </a:rPr>
                        <a:t>0.15</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0.08</a:t>
                      </a:r>
                      <a:endParaRPr sz="1800">
                        <a:latin typeface="Arial"/>
                        <a:ea typeface="Arial"/>
                        <a:cs typeface="Arial"/>
                        <a:sym typeface="Arial"/>
                      </a:endParaRPr>
                    </a:p>
                  </a:txBody>
                  <a:tcPr marT="45725" marB="45725" marR="91450" marL="91450"/>
                </a:tc>
              </a:tr>
            </a:tbl>
          </a:graphicData>
        </a:graphic>
      </p:graphicFrame>
      <p:sp>
        <p:nvSpPr>
          <p:cNvPr id="208" name="Google Shape;208;p10"/>
          <p:cNvSpPr txBox="1"/>
          <p:nvPr/>
        </p:nvSpPr>
        <p:spPr>
          <a:xfrm>
            <a:off x="551222" y="4678503"/>
            <a:ext cx="3623132"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Body-size relationship</a:t>
            </a:r>
            <a:endParaRPr b="0" i="0" sz="2500" u="none" cap="none" strike="noStrike">
              <a:solidFill>
                <a:srgbClr val="FF0000"/>
              </a:solidFill>
              <a:latin typeface="Arial"/>
              <a:ea typeface="Arial"/>
              <a:cs typeface="Arial"/>
              <a:sym typeface="Arial"/>
            </a:endParaRPr>
          </a:p>
        </p:txBody>
      </p:sp>
      <p:cxnSp>
        <p:nvCxnSpPr>
          <p:cNvPr id="209" name="Google Shape;209;p10"/>
          <p:cNvCxnSpPr/>
          <p:nvPr/>
        </p:nvCxnSpPr>
        <p:spPr>
          <a:xfrm flipH="1" rot="10800000">
            <a:off x="3022600" y="4392600"/>
            <a:ext cx="317500" cy="224970"/>
          </a:xfrm>
          <a:prstGeom prst="straightConnector1">
            <a:avLst/>
          </a:prstGeom>
          <a:noFill/>
          <a:ln cap="flat" cmpd="sng" w="38100">
            <a:solidFill>
              <a:srgbClr val="FF0000"/>
            </a:solidFill>
            <a:prstDash val="solid"/>
            <a:miter lim="800000"/>
            <a:headEnd len="sm" w="sm" type="none"/>
            <a:tailEnd len="med" w="med" type="triangle"/>
          </a:ln>
        </p:spPr>
      </p:cxnSp>
      <p:sp>
        <p:nvSpPr>
          <p:cNvPr id="210" name="Google Shape;210;p10"/>
          <p:cNvSpPr txBox="1"/>
          <p:nvPr/>
        </p:nvSpPr>
        <p:spPr>
          <a:xfrm>
            <a:off x="201054" y="5023685"/>
            <a:ext cx="7449498"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Body-size relationship + between-waterbody</a:t>
            </a:r>
            <a:endParaRPr b="0" i="0" sz="2500" u="none" cap="none" strike="noStrike">
              <a:solidFill>
                <a:srgbClr val="FF0000"/>
              </a:solidFill>
              <a:latin typeface="Arial"/>
              <a:ea typeface="Arial"/>
              <a:cs typeface="Arial"/>
              <a:sym typeface="Arial"/>
            </a:endParaRPr>
          </a:p>
        </p:txBody>
      </p:sp>
      <p:cxnSp>
        <p:nvCxnSpPr>
          <p:cNvPr id="211" name="Google Shape;211;p10"/>
          <p:cNvCxnSpPr/>
          <p:nvPr/>
        </p:nvCxnSpPr>
        <p:spPr>
          <a:xfrm rot="10800000">
            <a:off x="5008606" y="4392601"/>
            <a:ext cx="0" cy="474123"/>
          </a:xfrm>
          <a:prstGeom prst="straightConnector1">
            <a:avLst/>
          </a:prstGeom>
          <a:noFill/>
          <a:ln cap="flat" cmpd="sng" w="38100">
            <a:solidFill>
              <a:srgbClr val="FF0000"/>
            </a:solidFill>
            <a:prstDash val="solid"/>
            <a:miter lim="800000"/>
            <a:headEnd len="sm" w="sm" type="none"/>
            <a:tailEnd len="med" w="med" type="triangle"/>
          </a:ln>
        </p:spPr>
      </p:cxnSp>
      <p:sp>
        <p:nvSpPr>
          <p:cNvPr id="212" name="Google Shape;212;p10"/>
          <p:cNvSpPr txBox="1"/>
          <p:nvPr/>
        </p:nvSpPr>
        <p:spPr>
          <a:xfrm>
            <a:off x="5561746" y="4465384"/>
            <a:ext cx="5294397"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1" i="0" lang="en-US" sz="2500" u="none" cap="none" strike="noStrike">
                <a:solidFill>
                  <a:srgbClr val="FF0000"/>
                </a:solidFill>
                <a:latin typeface="Arial"/>
                <a:ea typeface="Arial"/>
                <a:cs typeface="Arial"/>
                <a:sym typeface="Arial"/>
              </a:rPr>
              <a:t>Intercept &gt;&gt; Slope ~ Events</a:t>
            </a:r>
            <a:endParaRPr/>
          </a:p>
          <a:p>
            <a:pPr indent="0" lvl="0" marL="0" marR="0" rtl="0" algn="ctr">
              <a:lnSpc>
                <a:spcPct val="90000"/>
              </a:lnSpc>
              <a:spcBef>
                <a:spcPts val="1000"/>
              </a:spcBef>
              <a:spcAft>
                <a:spcPts val="0"/>
              </a:spcAft>
              <a:buClr>
                <a:schemeClr val="dk1"/>
              </a:buClr>
              <a:buSzPts val="1750"/>
              <a:buFont typeface="Arial"/>
              <a:buNone/>
            </a:pPr>
            <a:r>
              <a:t/>
            </a:r>
            <a:endParaRPr b="1" i="0" sz="2500" u="none" cap="none" strike="noStrike">
              <a:solidFill>
                <a:srgbClr val="FF0000"/>
              </a:solidFill>
              <a:latin typeface="Arial"/>
              <a:ea typeface="Arial"/>
              <a:cs typeface="Arial"/>
              <a:sym typeface="Arial"/>
            </a:endParaRPr>
          </a:p>
        </p:txBody>
      </p:sp>
      <p:sp>
        <p:nvSpPr>
          <p:cNvPr id="213" name="Google Shape;213;p10"/>
          <p:cNvSpPr/>
          <p:nvPr/>
        </p:nvSpPr>
        <p:spPr>
          <a:xfrm>
            <a:off x="975888" y="5599684"/>
            <a:ext cx="10240223"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500" u="none" cap="none" strike="noStrike">
                <a:solidFill>
                  <a:srgbClr val="FF0000"/>
                </a:solidFill>
                <a:latin typeface="Arial"/>
                <a:ea typeface="Arial"/>
                <a:cs typeface="Arial"/>
                <a:sym typeface="Arial"/>
              </a:rPr>
              <a:t>DIFFERENCES BETWEEN WATERBODIES IS MOST IMPORTANT!</a:t>
            </a:r>
            <a:endParaRPr b="1" i="0" sz="2500" u="none" cap="none" strike="noStrike">
              <a:solidFill>
                <a:srgbClr val="FF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1"/>
          <p:cNvSpPr txBox="1"/>
          <p:nvPr/>
        </p:nvSpPr>
        <p:spPr>
          <a:xfrm>
            <a:off x="0" y="694241"/>
            <a:ext cx="12069990" cy="4525963"/>
          </a:xfrm>
          <a:prstGeom prst="rect">
            <a:avLst/>
          </a:prstGeom>
          <a:noFill/>
          <a:ln>
            <a:noFill/>
          </a:ln>
        </p:spPr>
        <p:txBody>
          <a:bodyPr anchorCtr="0" anchor="t" bIns="60950" lIns="121900" spcFirstLastPara="1" rIns="121900" wrap="square" tIns="60950">
            <a:normAutofit/>
          </a:bodyPr>
          <a:lstStyle/>
          <a:p>
            <a:pPr indent="0" lvl="0" marL="0" marR="0" rtl="0" algn="l">
              <a:spcBef>
                <a:spcPts val="0"/>
              </a:spcBef>
              <a:spcAft>
                <a:spcPts val="0"/>
              </a:spcAft>
              <a:buClr>
                <a:srgbClr val="FF0000"/>
              </a:buClr>
              <a:buSzPts val="2500"/>
              <a:buFont typeface="Arial"/>
              <a:buNone/>
            </a:pPr>
            <a:r>
              <a:rPr b="0" i="0" lang="en-US" sz="2500" u="none" cap="none" strike="noStrike">
                <a:solidFill>
                  <a:srgbClr val="FF0000"/>
                </a:solidFill>
                <a:latin typeface="Arial"/>
                <a:ea typeface="Arial"/>
                <a:cs typeface="Arial"/>
                <a:sym typeface="Arial"/>
              </a:rPr>
              <a:t>Mercury (Hg) is a global contaminant</a:t>
            </a:r>
            <a:r>
              <a:rPr b="0" i="0" lang="en-US" sz="2500" u="none" cap="none" strike="noStrike">
                <a:solidFill>
                  <a:srgbClr val="000000"/>
                </a:solidFill>
                <a:latin typeface="Arial"/>
                <a:ea typeface="Arial"/>
                <a:cs typeface="Arial"/>
                <a:sym typeface="Arial"/>
              </a:rPr>
              <a:t> (natural and anthropogenic) </a:t>
            </a:r>
            <a:endParaRPr/>
          </a:p>
          <a:p>
            <a:pPr indent="0" lvl="0" marL="0" marR="0" rtl="0" algn="l">
              <a:spcBef>
                <a:spcPts val="50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 travels long distances and enters ecosystems through several paths</a:t>
            </a:r>
            <a:endParaRPr/>
          </a:p>
          <a:p>
            <a:pPr indent="0" lvl="0" marL="0" marR="0" rtl="0" algn="l">
              <a:spcBef>
                <a:spcPts val="50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 more recent focus on catchment-mediated inputs and organic matter interactions</a:t>
            </a:r>
            <a:endParaRPr b="0" i="0" sz="2500" u="none" cap="none" strike="noStrike">
              <a:solidFill>
                <a:srgbClr val="000000"/>
              </a:solidFill>
              <a:latin typeface="Arial"/>
              <a:ea typeface="Arial"/>
              <a:cs typeface="Arial"/>
              <a:sym typeface="Arial"/>
            </a:endParaRPr>
          </a:p>
          <a:p>
            <a:pPr indent="-298439" lvl="0" marL="457189" marR="0" rtl="0" algn="l">
              <a:spcBef>
                <a:spcPts val="500"/>
              </a:spcBef>
              <a:spcAft>
                <a:spcPts val="0"/>
              </a:spcAft>
              <a:buClr>
                <a:schemeClr val="dk1"/>
              </a:buClr>
              <a:buSzPts val="2500"/>
              <a:buFont typeface="Arial"/>
              <a:buNone/>
            </a:pPr>
            <a:r>
              <a:t/>
            </a:r>
            <a:endParaRPr b="0" i="0" sz="2500" u="none" cap="none" strike="noStrike">
              <a:solidFill>
                <a:srgbClr val="000000"/>
              </a:solidFill>
              <a:latin typeface="Arial"/>
              <a:ea typeface="Arial"/>
              <a:cs typeface="Arial"/>
              <a:sym typeface="Arial"/>
            </a:endParaRPr>
          </a:p>
          <a:p>
            <a:pPr indent="0" lvl="0" marL="0" marR="0" rtl="0" algn="l">
              <a:spcBef>
                <a:spcPts val="500"/>
              </a:spcBef>
              <a:spcAft>
                <a:spcPts val="0"/>
              </a:spcAft>
              <a:buClr>
                <a:schemeClr val="dk1"/>
              </a:buClr>
              <a:buSzPts val="2500"/>
              <a:buFont typeface="Arial"/>
              <a:buNone/>
            </a:pPr>
            <a:r>
              <a:t/>
            </a:r>
            <a:endParaRPr b="0" i="0" sz="2500" u="none" cap="none" strike="noStrike">
              <a:solidFill>
                <a:srgbClr val="000000"/>
              </a:solidFill>
              <a:latin typeface="Arial"/>
              <a:ea typeface="Arial"/>
              <a:cs typeface="Arial"/>
              <a:sym typeface="Arial"/>
            </a:endParaRPr>
          </a:p>
          <a:p>
            <a:pPr indent="0" lvl="0" marL="0" marR="0" rtl="0" algn="l">
              <a:spcBef>
                <a:spcPts val="500"/>
              </a:spcBef>
              <a:spcAft>
                <a:spcPts val="0"/>
              </a:spcAft>
              <a:buClr>
                <a:schemeClr val="dk1"/>
              </a:buClr>
              <a:buSzPts val="2500"/>
              <a:buFont typeface="Arial"/>
              <a:buNone/>
            </a:pPr>
            <a:r>
              <a:t/>
            </a:r>
            <a:endParaRPr b="0" i="0" sz="2500" u="none" cap="none" strike="noStrike">
              <a:solidFill>
                <a:srgbClr val="000000"/>
              </a:solidFill>
              <a:latin typeface="Arial"/>
              <a:ea typeface="Arial"/>
              <a:cs typeface="Arial"/>
              <a:sym typeface="Arial"/>
            </a:endParaRPr>
          </a:p>
          <a:p>
            <a:pPr indent="-298439" lvl="0" marL="457189" marR="0" rtl="0" algn="l">
              <a:spcBef>
                <a:spcPts val="500"/>
              </a:spcBef>
              <a:spcAft>
                <a:spcPts val="0"/>
              </a:spcAft>
              <a:buClr>
                <a:schemeClr val="dk1"/>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219" name="Google Shape;219;p11"/>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pic>
        <p:nvPicPr>
          <p:cNvPr id="220" name="Google Shape;220;p11"/>
          <p:cNvPicPr preferRelativeResize="0"/>
          <p:nvPr/>
        </p:nvPicPr>
        <p:blipFill rotWithShape="1">
          <a:blip r:embed="rId3">
            <a:alphaModFix/>
          </a:blip>
          <a:srcRect b="0" l="0" r="0" t="0"/>
          <a:stretch/>
        </p:blipFill>
        <p:spPr>
          <a:xfrm>
            <a:off x="3802548" y="2333010"/>
            <a:ext cx="4225407" cy="3409323"/>
          </a:xfrm>
          <a:prstGeom prst="rect">
            <a:avLst/>
          </a:prstGeom>
          <a:noFill/>
          <a:ln cap="flat" cmpd="sng" w="9525">
            <a:solidFill>
              <a:srgbClr val="000000"/>
            </a:solidFill>
            <a:prstDash val="solid"/>
            <a:miter lim="800000"/>
            <a:headEnd len="sm" w="sm" type="none"/>
            <a:tailEnd len="sm" w="sm" type="none"/>
          </a:ln>
          <a:effectLst>
            <a:outerShdw blurRad="50800" rotWithShape="0" algn="tr" dir="8100000" dist="38100">
              <a:srgbClr val="000000">
                <a:alpha val="40000"/>
              </a:srgbClr>
            </a:outerShdw>
          </a:effectLst>
        </p:spPr>
      </p:pic>
      <p:sp>
        <p:nvSpPr>
          <p:cNvPr id="221" name="Google Shape;221;p11"/>
          <p:cNvSpPr txBox="1"/>
          <p:nvPr/>
        </p:nvSpPr>
        <p:spPr>
          <a:xfrm>
            <a:off x="7980671" y="3500205"/>
            <a:ext cx="2992129"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e.g., </a:t>
            </a:r>
            <a:endParaRPr/>
          </a:p>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deposition</a:t>
            </a:r>
            <a:br>
              <a:rPr b="0" i="0" lang="en-US" sz="2000" u="none" cap="none" strike="noStrike">
                <a:solidFill>
                  <a:srgbClr val="000000"/>
                </a:solidFill>
                <a:latin typeface="Arial"/>
                <a:ea typeface="Arial"/>
                <a:cs typeface="Arial"/>
                <a:sym typeface="Arial"/>
              </a:rPr>
            </a:br>
            <a:r>
              <a:rPr b="0" i="0" lang="en-US" sz="2000" u="none" cap="none" strike="noStrike">
                <a:solidFill>
                  <a:srgbClr val="000000"/>
                </a:solidFill>
                <a:latin typeface="Arial"/>
                <a:ea typeface="Arial"/>
                <a:cs typeface="Arial"/>
                <a:sym typeface="Arial"/>
              </a:rPr>
              <a:t>and </a:t>
            </a:r>
            <a:br>
              <a:rPr b="0" i="0" lang="en-US" sz="2000" u="none" cap="none" strike="noStrike">
                <a:solidFill>
                  <a:srgbClr val="000000"/>
                </a:solidFill>
                <a:latin typeface="Arial"/>
                <a:ea typeface="Arial"/>
                <a:cs typeface="Arial"/>
                <a:sym typeface="Arial"/>
              </a:rPr>
            </a:br>
            <a:r>
              <a:rPr b="0" i="0" lang="en-US" sz="2000" u="none" cap="none" strike="noStrike">
                <a:solidFill>
                  <a:srgbClr val="000000"/>
                </a:solidFill>
                <a:latin typeface="Arial"/>
                <a:ea typeface="Arial"/>
                <a:cs typeface="Arial"/>
                <a:sym typeface="Arial"/>
              </a:rPr>
              <a:t>catchment-mediated</a:t>
            </a:r>
            <a:endParaRPr/>
          </a:p>
        </p:txBody>
      </p:sp>
      <p:sp>
        <p:nvSpPr>
          <p:cNvPr id="222" name="Google Shape;222;p11"/>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 name="Google Shape;223;p11"/>
          <p:cNvSpPr txBox="1"/>
          <p:nvPr/>
        </p:nvSpPr>
        <p:spPr>
          <a:xfrm>
            <a:off x="6096001" y="5785420"/>
            <a:ext cx="418719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Bishop et al. 2020; Branfireun et al. 2020; Engstrom 2007</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2"/>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sp>
        <p:nvSpPr>
          <p:cNvPr id="230" name="Google Shape;230;p12"/>
          <p:cNvSpPr txBox="1"/>
          <p:nvPr>
            <p:ph idx="1" type="body"/>
          </p:nvPr>
        </p:nvSpPr>
        <p:spPr>
          <a:xfrm>
            <a:off x="609600" y="1082676"/>
            <a:ext cx="11196320"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1867"/>
              <a:buFont typeface="Arial"/>
              <a:buNone/>
            </a:pPr>
            <a:r>
              <a:rPr lang="en-US" sz="2667">
                <a:solidFill>
                  <a:srgbClr val="FF0000"/>
                </a:solidFill>
              </a:rPr>
              <a:t>Impact of forest harvesting? Limited by # of studies and sample size</a:t>
            </a:r>
            <a:endParaRPr/>
          </a:p>
          <a:p>
            <a:pPr indent="0" lvl="0" marL="0" rtl="0" algn="l">
              <a:lnSpc>
                <a:spcPct val="90000"/>
              </a:lnSpc>
              <a:spcBef>
                <a:spcPts val="1000"/>
              </a:spcBef>
              <a:spcAft>
                <a:spcPts val="0"/>
              </a:spcAft>
              <a:buClr>
                <a:schemeClr val="dk1"/>
              </a:buClr>
              <a:buSzPts val="1867"/>
              <a:buFont typeface="Arial"/>
              <a:buNone/>
            </a:pPr>
            <a:r>
              <a:rPr lang="en-US" sz="2667"/>
              <a:t>–</a:t>
            </a:r>
            <a:r>
              <a:rPr lang="en-US" sz="2667">
                <a:solidFill>
                  <a:srgbClr val="FF0000"/>
                </a:solidFill>
              </a:rPr>
              <a:t> </a:t>
            </a:r>
            <a:r>
              <a:rPr lang="en-US" sz="2667"/>
              <a:t>not clear how it compares with climate, fire, pest, etc. effects</a:t>
            </a:r>
            <a:endParaRPr/>
          </a:p>
          <a:p>
            <a:pPr indent="-168789" lvl="0" marL="287338" rtl="0" algn="l">
              <a:lnSpc>
                <a:spcPct val="90000"/>
              </a:lnSpc>
              <a:spcBef>
                <a:spcPts val="1000"/>
              </a:spcBef>
              <a:spcAft>
                <a:spcPts val="0"/>
              </a:spcAft>
              <a:buClr>
                <a:schemeClr val="dk1"/>
              </a:buClr>
              <a:buSzPts val="1867"/>
              <a:buFont typeface="Arial"/>
              <a:buNone/>
            </a:pPr>
            <a:r>
              <a:t/>
            </a:r>
            <a:endParaRPr sz="2667"/>
          </a:p>
          <a:p>
            <a:pPr indent="-168789" lvl="0" marL="287338" rtl="0" algn="l">
              <a:lnSpc>
                <a:spcPct val="90000"/>
              </a:lnSpc>
              <a:spcBef>
                <a:spcPts val="1000"/>
              </a:spcBef>
              <a:spcAft>
                <a:spcPts val="0"/>
              </a:spcAft>
              <a:buClr>
                <a:schemeClr val="dk1"/>
              </a:buClr>
              <a:buSzPts val="1867"/>
              <a:buFont typeface="Arial"/>
              <a:buNone/>
            </a:pPr>
            <a:r>
              <a:t/>
            </a:r>
            <a:endParaRPr sz="2667"/>
          </a:p>
          <a:p>
            <a:pPr indent="-168789" lvl="0" marL="287338" rtl="0" algn="l">
              <a:lnSpc>
                <a:spcPct val="90000"/>
              </a:lnSpc>
              <a:spcBef>
                <a:spcPts val="1000"/>
              </a:spcBef>
              <a:spcAft>
                <a:spcPts val="0"/>
              </a:spcAft>
              <a:buClr>
                <a:schemeClr val="dk1"/>
              </a:buClr>
              <a:buSzPts val="1867"/>
              <a:buFont typeface="Arial"/>
              <a:buNone/>
            </a:pPr>
            <a:r>
              <a:t/>
            </a:r>
            <a:endParaRPr sz="2667"/>
          </a:p>
          <a:p>
            <a:pPr indent="-168789" lvl="0" marL="287338" rtl="0" algn="l">
              <a:lnSpc>
                <a:spcPct val="90000"/>
              </a:lnSpc>
              <a:spcBef>
                <a:spcPts val="1000"/>
              </a:spcBef>
              <a:spcAft>
                <a:spcPts val="0"/>
              </a:spcAft>
              <a:buClr>
                <a:schemeClr val="dk1"/>
              </a:buClr>
              <a:buSzPts val="1867"/>
              <a:buFont typeface="Arial"/>
              <a:buNone/>
            </a:pPr>
            <a:r>
              <a:t/>
            </a:r>
            <a:endParaRPr sz="2667"/>
          </a:p>
        </p:txBody>
      </p:sp>
      <p:pic>
        <p:nvPicPr>
          <p:cNvPr id="231" name="Google Shape;231;p12"/>
          <p:cNvPicPr preferRelativeResize="0"/>
          <p:nvPr/>
        </p:nvPicPr>
        <p:blipFill rotWithShape="1">
          <a:blip r:embed="rId3">
            <a:alphaModFix/>
          </a:blip>
          <a:srcRect b="0" l="0" r="0" t="0"/>
          <a:stretch/>
        </p:blipFill>
        <p:spPr>
          <a:xfrm>
            <a:off x="1726172" y="2218158"/>
            <a:ext cx="8243329" cy="2965328"/>
          </a:xfrm>
          <a:prstGeom prst="rect">
            <a:avLst/>
          </a:prstGeom>
          <a:noFill/>
          <a:ln cap="flat" cmpd="sng" w="9525">
            <a:solidFill>
              <a:schemeClr val="dk1"/>
            </a:solidFill>
            <a:prstDash val="solid"/>
            <a:round/>
            <a:headEnd len="sm" w="sm" type="none"/>
            <a:tailEnd len="sm" w="sm" type="none"/>
          </a:ln>
        </p:spPr>
      </p:pic>
      <p:sp>
        <p:nvSpPr>
          <p:cNvPr id="232" name="Google Shape;232;p12"/>
          <p:cNvSpPr txBox="1"/>
          <p:nvPr/>
        </p:nvSpPr>
        <p:spPr>
          <a:xfrm>
            <a:off x="5440102" y="5183486"/>
            <a:ext cx="4916984"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500" u="none" cap="none" strike="noStrike">
                <a:solidFill>
                  <a:srgbClr val="000000"/>
                </a:solidFill>
                <a:latin typeface="Arial"/>
                <a:ea typeface="Arial"/>
                <a:cs typeface="Arial"/>
                <a:sym typeface="Arial"/>
              </a:rPr>
              <a:t>Emilson presentation (2019) w/ </a:t>
            </a:r>
            <a:r>
              <a:rPr b="0" i="0" lang="en-US" sz="1500" u="none" cap="none" strike="noStrike">
                <a:solidFill>
                  <a:schemeClr val="dk1"/>
                </a:solidFill>
                <a:latin typeface="Arial"/>
                <a:ea typeface="Arial"/>
                <a:cs typeface="Arial"/>
                <a:sym typeface="Arial"/>
              </a:rPr>
              <a:t>Eklöf (2016) data</a:t>
            </a:r>
            <a:endParaRPr b="0" i="0" sz="1500" u="none" cap="none" strike="noStrike">
              <a:solidFill>
                <a:srgbClr val="000000"/>
              </a:solidFill>
              <a:latin typeface="Arial"/>
              <a:ea typeface="Arial"/>
              <a:cs typeface="Arial"/>
              <a:sym typeface="Arial"/>
            </a:endParaRPr>
          </a:p>
        </p:txBody>
      </p:sp>
      <p:sp>
        <p:nvSpPr>
          <p:cNvPr id="233" name="Google Shape;233;p12"/>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grpSp>
        <p:nvGrpSpPr>
          <p:cNvPr id="240" name="Google Shape;240;p13"/>
          <p:cNvGrpSpPr/>
          <p:nvPr/>
        </p:nvGrpSpPr>
        <p:grpSpPr>
          <a:xfrm>
            <a:off x="204269" y="1065058"/>
            <a:ext cx="11761070" cy="3558575"/>
            <a:chOff x="309357" y="798793"/>
            <a:chExt cx="8820803" cy="2668931"/>
          </a:xfrm>
        </p:grpSpPr>
        <p:cxnSp>
          <p:nvCxnSpPr>
            <p:cNvPr id="241" name="Google Shape;241;p13"/>
            <p:cNvCxnSpPr/>
            <p:nvPr/>
          </p:nvCxnSpPr>
          <p:spPr>
            <a:xfrm rot="5400000">
              <a:off x="3357950" y="2161153"/>
              <a:ext cx="11556" cy="2578472"/>
            </a:xfrm>
            <a:prstGeom prst="curvedConnector3">
              <a:avLst>
                <a:gd fmla="val -6295175" name="adj1"/>
              </a:avLst>
            </a:prstGeom>
            <a:noFill/>
            <a:ln cap="flat" cmpd="sng" w="12700">
              <a:solidFill>
                <a:schemeClr val="dk1"/>
              </a:solidFill>
              <a:prstDash val="solid"/>
              <a:miter lim="800000"/>
              <a:headEnd len="med" w="med" type="triangle"/>
              <a:tailEnd len="med" w="med" type="triangle"/>
            </a:ln>
          </p:spPr>
        </p:cxnSp>
        <p:cxnSp>
          <p:nvCxnSpPr>
            <p:cNvPr id="242" name="Google Shape;242;p13"/>
            <p:cNvCxnSpPr/>
            <p:nvPr/>
          </p:nvCxnSpPr>
          <p:spPr>
            <a:xfrm rot="5400000">
              <a:off x="4718316" y="806048"/>
              <a:ext cx="11556" cy="5311796"/>
            </a:xfrm>
            <a:prstGeom prst="curvedConnector3">
              <a:avLst>
                <a:gd fmla="val -5918360" name="adj1"/>
              </a:avLst>
            </a:prstGeom>
            <a:noFill/>
            <a:ln cap="flat" cmpd="sng" w="12700">
              <a:solidFill>
                <a:schemeClr val="dk1"/>
              </a:solidFill>
              <a:prstDash val="solid"/>
              <a:miter lim="800000"/>
              <a:headEnd len="med" w="med" type="triangle"/>
              <a:tailEnd len="med" w="med" type="triangle"/>
            </a:ln>
          </p:spPr>
        </p:cxnSp>
        <p:cxnSp>
          <p:nvCxnSpPr>
            <p:cNvPr id="243" name="Google Shape;243;p13"/>
            <p:cNvCxnSpPr>
              <a:stCxn id="244" idx="0"/>
              <a:endCxn id="245" idx="2"/>
            </p:cNvCxnSpPr>
            <p:nvPr/>
          </p:nvCxnSpPr>
          <p:spPr>
            <a:xfrm flipH="1" rot="10800000">
              <a:off x="1702334" y="2378147"/>
              <a:ext cx="2950500" cy="543000"/>
            </a:xfrm>
            <a:prstGeom prst="straightConnector1">
              <a:avLst/>
            </a:prstGeom>
            <a:noFill/>
            <a:ln cap="flat" cmpd="sng" w="12700">
              <a:solidFill>
                <a:schemeClr val="dk1"/>
              </a:solidFill>
              <a:prstDash val="solid"/>
              <a:miter lim="800000"/>
              <a:headEnd len="sm" w="sm" type="none"/>
              <a:tailEnd len="med" w="med" type="triangle"/>
            </a:ln>
          </p:spPr>
        </p:cxnSp>
        <p:cxnSp>
          <p:nvCxnSpPr>
            <p:cNvPr id="246" name="Google Shape;246;p13"/>
            <p:cNvCxnSpPr>
              <a:stCxn id="247" idx="0"/>
              <a:endCxn id="245" idx="2"/>
            </p:cNvCxnSpPr>
            <p:nvPr/>
          </p:nvCxnSpPr>
          <p:spPr>
            <a:xfrm rot="10800000">
              <a:off x="4652964" y="2378148"/>
              <a:ext cx="0" cy="543000"/>
            </a:xfrm>
            <a:prstGeom prst="straightConnector1">
              <a:avLst/>
            </a:prstGeom>
            <a:noFill/>
            <a:ln cap="flat" cmpd="sng" w="12700">
              <a:solidFill>
                <a:schemeClr val="dk1"/>
              </a:solidFill>
              <a:prstDash val="solid"/>
              <a:miter lim="800000"/>
              <a:headEnd len="sm" w="sm" type="none"/>
              <a:tailEnd len="med" w="med" type="triangle"/>
            </a:ln>
          </p:spPr>
        </p:cxnSp>
        <p:cxnSp>
          <p:nvCxnSpPr>
            <p:cNvPr id="248" name="Google Shape;248;p13"/>
            <p:cNvCxnSpPr>
              <a:stCxn id="249" idx="0"/>
              <a:endCxn id="245" idx="2"/>
            </p:cNvCxnSpPr>
            <p:nvPr/>
          </p:nvCxnSpPr>
          <p:spPr>
            <a:xfrm rot="10800000">
              <a:off x="4653055" y="2378147"/>
              <a:ext cx="2891100" cy="543000"/>
            </a:xfrm>
            <a:prstGeom prst="straightConnector1">
              <a:avLst/>
            </a:prstGeom>
            <a:noFill/>
            <a:ln cap="flat" cmpd="sng" w="12700">
              <a:solidFill>
                <a:schemeClr val="dk1"/>
              </a:solidFill>
              <a:prstDash val="solid"/>
              <a:miter lim="800000"/>
              <a:headEnd len="sm" w="sm" type="none"/>
              <a:tailEnd len="med" w="med" type="triangle"/>
            </a:ln>
          </p:spPr>
        </p:cxnSp>
        <p:cxnSp>
          <p:nvCxnSpPr>
            <p:cNvPr id="250" name="Google Shape;250;p13"/>
            <p:cNvCxnSpPr>
              <a:stCxn id="245" idx="0"/>
              <a:endCxn id="251" idx="2"/>
            </p:cNvCxnSpPr>
            <p:nvPr/>
          </p:nvCxnSpPr>
          <p:spPr>
            <a:xfrm rot="10800000">
              <a:off x="4652964" y="1693330"/>
              <a:ext cx="0" cy="384600"/>
            </a:xfrm>
            <a:prstGeom prst="straightConnector1">
              <a:avLst/>
            </a:prstGeom>
            <a:noFill/>
            <a:ln cap="flat" cmpd="sng" w="12700">
              <a:solidFill>
                <a:schemeClr val="dk1"/>
              </a:solidFill>
              <a:prstDash val="solid"/>
              <a:miter lim="800000"/>
              <a:headEnd len="sm" w="sm" type="none"/>
              <a:tailEnd len="med" w="med" type="triangle"/>
            </a:ln>
          </p:spPr>
        </p:cxnSp>
        <p:sp>
          <p:nvSpPr>
            <p:cNvPr id="252" name="Google Shape;252;p13"/>
            <p:cNvSpPr txBox="1"/>
            <p:nvPr/>
          </p:nvSpPr>
          <p:spPr>
            <a:xfrm>
              <a:off x="636506" y="798793"/>
              <a:ext cx="8187769" cy="3577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500" u="none" cap="none" strike="noStrike">
                  <a:solidFill>
                    <a:srgbClr val="FF0000"/>
                  </a:solidFill>
                  <a:latin typeface="Arial"/>
                  <a:ea typeface="Arial"/>
                  <a:cs typeface="Arial"/>
                  <a:sym typeface="Arial"/>
                </a:rPr>
                <a:t>Cumulative effects are complex, comprehensive, and multiscale</a:t>
              </a:r>
              <a:endParaRPr/>
            </a:p>
          </p:txBody>
        </p:sp>
        <p:sp>
          <p:nvSpPr>
            <p:cNvPr id="251" name="Google Shape;251;p13"/>
            <p:cNvSpPr txBox="1"/>
            <p:nvPr/>
          </p:nvSpPr>
          <p:spPr>
            <a:xfrm>
              <a:off x="3422459" y="1393147"/>
              <a:ext cx="2461011" cy="3000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Mercury concentration</a:t>
              </a:r>
              <a:endParaRPr/>
            </a:p>
          </p:txBody>
        </p:sp>
        <p:sp>
          <p:nvSpPr>
            <p:cNvPr id="245" name="Google Shape;245;p13"/>
            <p:cNvSpPr txBox="1"/>
            <p:nvPr/>
          </p:nvSpPr>
          <p:spPr>
            <a:xfrm>
              <a:off x="1537655" y="2077930"/>
              <a:ext cx="6230618" cy="3000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life history, water chemistry, food sources, other biotic interactions </a:t>
              </a:r>
              <a:endParaRPr/>
            </a:p>
          </p:txBody>
        </p:sp>
        <p:sp>
          <p:nvSpPr>
            <p:cNvPr id="244" name="Google Shape;244;p13"/>
            <p:cNvSpPr txBox="1"/>
            <p:nvPr/>
          </p:nvSpPr>
          <p:spPr>
            <a:xfrm>
              <a:off x="309357" y="2921147"/>
              <a:ext cx="2785953" cy="4847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Catchment characteristics</a:t>
              </a:r>
              <a:br>
                <a:rPr b="0" i="1" lang="en-US" sz="2000" u="none" cap="none" strike="noStrike">
                  <a:solidFill>
                    <a:srgbClr val="000000"/>
                  </a:solidFill>
                  <a:latin typeface="Arial"/>
                  <a:ea typeface="Arial"/>
                  <a:cs typeface="Arial"/>
                  <a:sym typeface="Arial"/>
                </a:rPr>
              </a:br>
              <a:r>
                <a:rPr b="0" i="1" lang="en-US" sz="1600" u="none" cap="none" strike="noStrike">
                  <a:solidFill>
                    <a:srgbClr val="000000"/>
                  </a:solidFill>
                  <a:latin typeface="Arial"/>
                  <a:ea typeface="Arial"/>
                  <a:cs typeface="Arial"/>
                  <a:sym typeface="Arial"/>
                </a:rPr>
                <a:t>(i.e., what materials? how delivered??) </a:t>
              </a:r>
              <a:endParaRPr/>
            </a:p>
          </p:txBody>
        </p:sp>
        <p:sp>
          <p:nvSpPr>
            <p:cNvPr id="247" name="Google Shape;247;p13"/>
            <p:cNvSpPr txBox="1"/>
            <p:nvPr/>
          </p:nvSpPr>
          <p:spPr>
            <a:xfrm>
              <a:off x="3508597" y="2921148"/>
              <a:ext cx="2288733" cy="4847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Landscape context</a:t>
              </a:r>
              <a:br>
                <a:rPr b="0" i="1" lang="en-US" sz="2000" u="none" cap="none" strike="noStrike">
                  <a:solidFill>
                    <a:srgbClr val="000000"/>
                  </a:solidFill>
                  <a:latin typeface="Arial"/>
                  <a:ea typeface="Arial"/>
                  <a:cs typeface="Arial"/>
                  <a:sym typeface="Arial"/>
                </a:rPr>
              </a:br>
              <a:r>
                <a:rPr b="0" i="1" lang="en-US" sz="1600" u="none" cap="none" strike="noStrike">
                  <a:solidFill>
                    <a:srgbClr val="000000"/>
                  </a:solidFill>
                  <a:latin typeface="Arial"/>
                  <a:ea typeface="Arial"/>
                  <a:cs typeface="Arial"/>
                  <a:sym typeface="Arial"/>
                </a:rPr>
                <a:t>(e.g., where does the lake fit?) </a:t>
              </a:r>
              <a:endParaRPr b="0" i="1" sz="1600" u="none" cap="none" strike="noStrike">
                <a:solidFill>
                  <a:srgbClr val="000000"/>
                </a:solidFill>
                <a:latin typeface="Arial"/>
                <a:ea typeface="Arial"/>
                <a:cs typeface="Arial"/>
                <a:sym typeface="Arial"/>
              </a:endParaRPr>
            </a:p>
          </p:txBody>
        </p:sp>
        <p:sp>
          <p:nvSpPr>
            <p:cNvPr id="249" name="Google Shape;249;p13"/>
            <p:cNvSpPr txBox="1"/>
            <p:nvPr/>
          </p:nvSpPr>
          <p:spPr>
            <a:xfrm>
              <a:off x="5958150" y="2921147"/>
              <a:ext cx="3172010" cy="4847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Unmeasured spatial variation</a:t>
              </a:r>
              <a:br>
                <a:rPr b="0" i="1" lang="en-US" sz="2000" u="none" cap="none" strike="noStrike">
                  <a:solidFill>
                    <a:srgbClr val="000000"/>
                  </a:solidFill>
                  <a:latin typeface="Arial"/>
                  <a:ea typeface="Arial"/>
                  <a:cs typeface="Arial"/>
                  <a:sym typeface="Arial"/>
                </a:rPr>
              </a:br>
              <a:r>
                <a:rPr b="0" i="1" lang="en-US" sz="1600" u="none" cap="none" strike="noStrike">
                  <a:solidFill>
                    <a:srgbClr val="000000"/>
                  </a:solidFill>
                  <a:latin typeface="Arial"/>
                  <a:ea typeface="Arial"/>
                  <a:cs typeface="Arial"/>
                  <a:sym typeface="Arial"/>
                </a:rPr>
                <a:t>(e.g., what variables/scales are we missing?) </a:t>
              </a:r>
              <a:endParaRPr b="0" i="1" sz="1600" u="none" cap="none" strike="noStrike">
                <a:solidFill>
                  <a:srgbClr val="000000"/>
                </a:solidFill>
                <a:latin typeface="Arial"/>
                <a:ea typeface="Arial"/>
                <a:cs typeface="Arial"/>
                <a:sym typeface="Arial"/>
              </a:endParaRPr>
            </a:p>
          </p:txBody>
        </p:sp>
      </p:grpSp>
      <p:sp>
        <p:nvSpPr>
          <p:cNvPr id="253" name="Google Shape;253;p13"/>
          <p:cNvSpPr txBox="1"/>
          <p:nvPr>
            <p:ph idx="12" type="sldNum"/>
          </p:nvPr>
        </p:nvSpPr>
        <p:spPr>
          <a:xfrm>
            <a:off x="11741727"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4" name="Google Shape;254;p13"/>
          <p:cNvPicPr preferRelativeResize="0"/>
          <p:nvPr/>
        </p:nvPicPr>
        <p:blipFill rotWithShape="1">
          <a:blip r:embed="rId3">
            <a:alphaModFix/>
          </a:blip>
          <a:srcRect b="0" l="0" r="0" t="0"/>
          <a:stretch/>
        </p:blipFill>
        <p:spPr>
          <a:xfrm>
            <a:off x="7521567" y="1548184"/>
            <a:ext cx="1965204" cy="1265485"/>
          </a:xfrm>
          <a:prstGeom prst="rect">
            <a:avLst/>
          </a:prstGeom>
          <a:noFill/>
          <a:ln>
            <a:noFill/>
          </a:ln>
        </p:spPr>
      </p:pic>
      <p:pic>
        <p:nvPicPr>
          <p:cNvPr id="255" name="Google Shape;255;p13"/>
          <p:cNvPicPr preferRelativeResize="0"/>
          <p:nvPr/>
        </p:nvPicPr>
        <p:blipFill rotWithShape="1">
          <a:blip r:embed="rId4">
            <a:alphaModFix/>
          </a:blip>
          <a:srcRect b="0" l="0" r="0" t="0"/>
          <a:stretch/>
        </p:blipFill>
        <p:spPr>
          <a:xfrm>
            <a:off x="2447294" y="1542958"/>
            <a:ext cx="1965204" cy="12654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4"/>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pic>
        <p:nvPicPr>
          <p:cNvPr id="262" name="Google Shape;262;p14"/>
          <p:cNvPicPr preferRelativeResize="0"/>
          <p:nvPr/>
        </p:nvPicPr>
        <p:blipFill rotWithShape="1">
          <a:blip r:embed="rId3">
            <a:alphaModFix/>
          </a:blip>
          <a:srcRect b="0" l="0" r="0" t="0"/>
          <a:stretch/>
        </p:blipFill>
        <p:spPr>
          <a:xfrm>
            <a:off x="458145" y="457201"/>
            <a:ext cx="5398008" cy="5398008"/>
          </a:xfrm>
          <a:prstGeom prst="rect">
            <a:avLst/>
          </a:prstGeom>
          <a:noFill/>
          <a:ln>
            <a:noFill/>
          </a:ln>
        </p:spPr>
      </p:pic>
      <p:sp>
        <p:nvSpPr>
          <p:cNvPr id="263" name="Google Shape;263;p14"/>
          <p:cNvSpPr txBox="1"/>
          <p:nvPr/>
        </p:nvSpPr>
        <p:spPr>
          <a:xfrm>
            <a:off x="1196787" y="5015327"/>
            <a:ext cx="440391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en-US" sz="1600" u="none" cap="none" strike="noStrike">
                <a:solidFill>
                  <a:srgbClr val="000000"/>
                </a:solidFill>
                <a:latin typeface="Arial"/>
                <a:ea typeface="Arial"/>
                <a:cs typeface="Arial"/>
                <a:sym typeface="Arial"/>
              </a:rPr>
              <a:t>e.g., Wet weight Hg predictions (µg/g) for median-sized Walleye across AOU lakes</a:t>
            </a:r>
            <a:endParaRPr b="0" i="1" sz="1600" u="none" cap="none" strike="noStrike">
              <a:solidFill>
                <a:srgbClr val="000000"/>
              </a:solidFill>
              <a:latin typeface="Arial"/>
              <a:ea typeface="Arial"/>
              <a:cs typeface="Arial"/>
              <a:sym typeface="Arial"/>
            </a:endParaRPr>
          </a:p>
        </p:txBody>
      </p:sp>
      <p:sp>
        <p:nvSpPr>
          <p:cNvPr id="264" name="Google Shape;264;p14"/>
          <p:cNvSpPr txBox="1"/>
          <p:nvPr>
            <p:ph idx="1" type="body"/>
          </p:nvPr>
        </p:nvSpPr>
        <p:spPr>
          <a:xfrm>
            <a:off x="5937152" y="2247230"/>
            <a:ext cx="6147117" cy="2701287"/>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0000"/>
              </a:buClr>
              <a:buSzPts val="1750"/>
              <a:buFont typeface="Arial"/>
              <a:buNone/>
            </a:pPr>
            <a:r>
              <a:rPr lang="en-US" sz="2500">
                <a:solidFill>
                  <a:srgbClr val="FF0000"/>
                </a:solidFill>
                <a:latin typeface="Arial"/>
                <a:ea typeface="Arial"/>
                <a:cs typeface="Arial"/>
                <a:sym typeface="Arial"/>
              </a:rPr>
              <a:t>What explains differences between lakes?</a:t>
            </a:r>
            <a:endParaRPr/>
          </a:p>
          <a:p>
            <a:pPr indent="0" lvl="0" marL="0" rtl="0" algn="ctr">
              <a:lnSpc>
                <a:spcPct val="90000"/>
              </a:lnSpc>
              <a:spcBef>
                <a:spcPts val="1000"/>
              </a:spcBef>
              <a:spcAft>
                <a:spcPts val="0"/>
              </a:spcAft>
              <a:buClr>
                <a:schemeClr val="dk1"/>
              </a:buClr>
              <a:buSzPts val="1750"/>
              <a:buFont typeface="Arial"/>
              <a:buNone/>
            </a:pPr>
            <a:r>
              <a:t/>
            </a:r>
            <a:endParaRPr>
              <a:solidFill>
                <a:srgbClr val="FF0000"/>
              </a:solidFill>
            </a:endParaRPr>
          </a:p>
          <a:p>
            <a:pPr indent="0" lvl="0" marL="0" rtl="0" algn="ctr">
              <a:lnSpc>
                <a:spcPct val="90000"/>
              </a:lnSpc>
              <a:spcBef>
                <a:spcPts val="1000"/>
              </a:spcBef>
              <a:spcAft>
                <a:spcPts val="0"/>
              </a:spcAft>
              <a:buClr>
                <a:srgbClr val="FF0000"/>
              </a:buClr>
              <a:buSzPts val="1750"/>
              <a:buFont typeface="Arial"/>
              <a:buNone/>
            </a:pPr>
            <a:r>
              <a:rPr lang="en-US">
                <a:solidFill>
                  <a:srgbClr val="FF0000"/>
                </a:solidFill>
              </a:rPr>
              <a:t>Catchment characteristics? </a:t>
            </a:r>
            <a:endParaRPr/>
          </a:p>
          <a:p>
            <a:pPr indent="0" lvl="0" marL="0" rtl="0" algn="ctr">
              <a:lnSpc>
                <a:spcPct val="90000"/>
              </a:lnSpc>
              <a:spcBef>
                <a:spcPts val="1000"/>
              </a:spcBef>
              <a:spcAft>
                <a:spcPts val="0"/>
              </a:spcAft>
              <a:buClr>
                <a:srgbClr val="FF0000"/>
              </a:buClr>
              <a:buSzPts val="1750"/>
              <a:buFont typeface="Arial"/>
              <a:buNone/>
            </a:pPr>
            <a:r>
              <a:rPr lang="en-US">
                <a:solidFill>
                  <a:srgbClr val="FF0000"/>
                </a:solidFill>
              </a:rPr>
              <a:t>Landscape context? </a:t>
            </a:r>
            <a:r>
              <a:rPr lang="en-US" sz="2500">
                <a:solidFill>
                  <a:srgbClr val="FF0000"/>
                </a:solidFill>
                <a:latin typeface="Arial"/>
                <a:ea typeface="Arial"/>
                <a:cs typeface="Arial"/>
                <a:sym typeface="Arial"/>
              </a:rPr>
              <a:t> </a:t>
            </a:r>
            <a:endParaRPr/>
          </a:p>
          <a:p>
            <a:pPr indent="0" lvl="0" marL="0" rtl="0" algn="ctr">
              <a:lnSpc>
                <a:spcPct val="90000"/>
              </a:lnSpc>
              <a:spcBef>
                <a:spcPts val="1000"/>
              </a:spcBef>
              <a:spcAft>
                <a:spcPts val="0"/>
              </a:spcAft>
              <a:buClr>
                <a:srgbClr val="FF0000"/>
              </a:buClr>
              <a:buSzPts val="1750"/>
              <a:buFont typeface="Arial"/>
              <a:buNone/>
            </a:pPr>
            <a:r>
              <a:rPr lang="en-US">
                <a:solidFill>
                  <a:srgbClr val="FF0000"/>
                </a:solidFill>
              </a:rPr>
              <a:t>Unmeasured spatial variation?</a:t>
            </a:r>
            <a:r>
              <a:rPr lang="en-US" sz="2500">
                <a:solidFill>
                  <a:srgbClr val="FF0000"/>
                </a:solidFill>
                <a:latin typeface="Arial"/>
                <a:ea typeface="Arial"/>
                <a:cs typeface="Arial"/>
                <a:sym typeface="Arial"/>
              </a:rPr>
              <a:t> </a:t>
            </a:r>
            <a:endParaRPr/>
          </a:p>
          <a:p>
            <a:pPr indent="0" lvl="0" marL="0" rtl="0" algn="ctr">
              <a:lnSpc>
                <a:spcPct val="90000"/>
              </a:lnSpc>
              <a:spcBef>
                <a:spcPts val="1000"/>
              </a:spcBef>
              <a:spcAft>
                <a:spcPts val="0"/>
              </a:spcAft>
              <a:buClr>
                <a:schemeClr val="dk1"/>
              </a:buClr>
              <a:buSzPts val="1750"/>
              <a:buFont typeface="Arial"/>
              <a:buNone/>
            </a:pPr>
            <a:r>
              <a:t/>
            </a:r>
            <a:endParaRPr sz="2500">
              <a:solidFill>
                <a:srgbClr val="FF0000"/>
              </a:solidFill>
              <a:latin typeface="Arial"/>
              <a:ea typeface="Arial"/>
              <a:cs typeface="Arial"/>
              <a:sym typeface="Arial"/>
            </a:endParaRPr>
          </a:p>
          <a:p>
            <a:pPr indent="0" lvl="0" marL="0" rtl="0" algn="l">
              <a:lnSpc>
                <a:spcPct val="90000"/>
              </a:lnSpc>
              <a:spcBef>
                <a:spcPts val="1000"/>
              </a:spcBef>
              <a:spcAft>
                <a:spcPts val="0"/>
              </a:spcAft>
              <a:buClr>
                <a:schemeClr val="dk1"/>
              </a:buClr>
              <a:buSzPts val="1750"/>
              <a:buFont typeface="Arial"/>
              <a:buNone/>
            </a:pPr>
            <a:r>
              <a:t/>
            </a:r>
            <a:endParaRPr i="1" sz="2500">
              <a:latin typeface="Arial"/>
              <a:ea typeface="Arial"/>
              <a:cs typeface="Arial"/>
              <a:sym typeface="Arial"/>
            </a:endParaRPr>
          </a:p>
          <a:p>
            <a:pPr indent="-176213" lvl="0" marL="287338" rtl="0" algn="l">
              <a:lnSpc>
                <a:spcPct val="90000"/>
              </a:lnSpc>
              <a:spcBef>
                <a:spcPts val="1000"/>
              </a:spcBef>
              <a:spcAft>
                <a:spcPts val="0"/>
              </a:spcAft>
              <a:buClr>
                <a:schemeClr val="dk1"/>
              </a:buClr>
              <a:buSzPts val="1750"/>
              <a:buFont typeface="Arial"/>
              <a:buNone/>
            </a:pPr>
            <a:r>
              <a:t/>
            </a:r>
            <a:endParaRPr sz="2500">
              <a:latin typeface="Arial"/>
              <a:ea typeface="Arial"/>
              <a:cs typeface="Arial"/>
              <a:sym typeface="Arial"/>
            </a:endParaRPr>
          </a:p>
        </p:txBody>
      </p:sp>
      <p:sp>
        <p:nvSpPr>
          <p:cNvPr id="265" name="Google Shape;265;p14"/>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5"/>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sp>
        <p:nvSpPr>
          <p:cNvPr id="272" name="Google Shape;272;p15"/>
          <p:cNvSpPr txBox="1"/>
          <p:nvPr>
            <p:ph idx="1" type="body"/>
          </p:nvPr>
        </p:nvSpPr>
        <p:spPr>
          <a:xfrm>
            <a:off x="0" y="990599"/>
            <a:ext cx="12188951" cy="48852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750"/>
              <a:buFont typeface="Arial"/>
              <a:buNone/>
            </a:pPr>
            <a:r>
              <a:t/>
            </a:r>
            <a:endParaRPr/>
          </a:p>
          <a:p>
            <a:pPr indent="0" lvl="0" marL="0" rtl="0" algn="ctr">
              <a:lnSpc>
                <a:spcPct val="90000"/>
              </a:lnSpc>
              <a:spcBef>
                <a:spcPts val="1000"/>
              </a:spcBef>
              <a:spcAft>
                <a:spcPts val="0"/>
              </a:spcAft>
              <a:buClr>
                <a:schemeClr val="dk1"/>
              </a:buClr>
              <a:buSzPts val="1750"/>
              <a:buFont typeface="Arial"/>
              <a:buNone/>
            </a:pPr>
            <a:r>
              <a:rPr lang="en-US"/>
              <a:t>Aquatic ecosystems are integrators of their upstream catchment </a:t>
            </a:r>
            <a:endParaRPr/>
          </a:p>
          <a:p>
            <a:pPr indent="0" lvl="0" marL="0" rtl="0" algn="ctr">
              <a:lnSpc>
                <a:spcPct val="90000"/>
              </a:lnSpc>
              <a:spcBef>
                <a:spcPts val="1000"/>
              </a:spcBef>
              <a:spcAft>
                <a:spcPts val="0"/>
              </a:spcAft>
              <a:buClr>
                <a:schemeClr val="dk1"/>
              </a:buClr>
              <a:buSzPts val="1750"/>
              <a:buFont typeface="Arial"/>
              <a:buNone/>
            </a:pPr>
            <a:r>
              <a:rPr lang="en-US"/>
              <a:t>and particularly suited for </a:t>
            </a:r>
            <a:r>
              <a:rPr lang="en-US">
                <a:solidFill>
                  <a:srgbClr val="FF0000"/>
                </a:solidFill>
              </a:rPr>
              <a:t>cumulative effects studies</a:t>
            </a:r>
            <a:endParaRPr/>
          </a:p>
          <a:p>
            <a:pPr indent="0" lvl="0" marL="0" rtl="0" algn="l">
              <a:lnSpc>
                <a:spcPct val="90000"/>
              </a:lnSpc>
              <a:spcBef>
                <a:spcPts val="1000"/>
              </a:spcBef>
              <a:spcAft>
                <a:spcPts val="0"/>
              </a:spcAft>
              <a:buClr>
                <a:schemeClr val="dk1"/>
              </a:buClr>
              <a:buSzPts val="1750"/>
              <a:buFont typeface="Arial"/>
              <a:buNone/>
            </a:pPr>
            <a:r>
              <a:rPr lang="en-US"/>
              <a:t> </a:t>
            </a:r>
            <a:endParaRPr/>
          </a:p>
        </p:txBody>
      </p:sp>
      <p:sp>
        <p:nvSpPr>
          <p:cNvPr id="273" name="Google Shape;273;p15"/>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4" name="Google Shape;274;p15"/>
          <p:cNvPicPr preferRelativeResize="0"/>
          <p:nvPr/>
        </p:nvPicPr>
        <p:blipFill rotWithShape="1">
          <a:blip r:embed="rId3">
            <a:alphaModFix/>
          </a:blip>
          <a:srcRect b="59693" l="36377" r="38963" t="14581"/>
          <a:stretch/>
        </p:blipFill>
        <p:spPr>
          <a:xfrm>
            <a:off x="3847993" y="2657728"/>
            <a:ext cx="4626073" cy="3218138"/>
          </a:xfrm>
          <a:prstGeom prst="rect">
            <a:avLst/>
          </a:prstGeom>
          <a:noFill/>
          <a:ln>
            <a:noFill/>
          </a:ln>
        </p:spPr>
      </p:pic>
      <p:sp>
        <p:nvSpPr>
          <p:cNvPr id="275" name="Google Shape;275;p15"/>
          <p:cNvSpPr txBox="1"/>
          <p:nvPr/>
        </p:nvSpPr>
        <p:spPr>
          <a:xfrm>
            <a:off x="8474066" y="4542802"/>
            <a:ext cx="1479838" cy="3764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Lake</a:t>
            </a:r>
            <a:endParaRPr b="0" i="0" sz="2000" u="none" cap="none" strike="noStrike">
              <a:solidFill>
                <a:schemeClr val="dk1"/>
              </a:solidFill>
              <a:latin typeface="Arial"/>
              <a:ea typeface="Arial"/>
              <a:cs typeface="Arial"/>
              <a:sym typeface="Arial"/>
            </a:endParaRPr>
          </a:p>
        </p:txBody>
      </p:sp>
      <p:cxnSp>
        <p:nvCxnSpPr>
          <p:cNvPr id="276" name="Google Shape;276;p15"/>
          <p:cNvCxnSpPr>
            <a:stCxn id="275" idx="1"/>
          </p:cNvCxnSpPr>
          <p:nvPr/>
        </p:nvCxnSpPr>
        <p:spPr>
          <a:xfrm rot="10800000">
            <a:off x="5405366" y="4731021"/>
            <a:ext cx="3068700" cy="0"/>
          </a:xfrm>
          <a:prstGeom prst="straightConnector1">
            <a:avLst/>
          </a:prstGeom>
          <a:noFill/>
          <a:ln cap="flat" cmpd="sng" w="9525">
            <a:solidFill>
              <a:schemeClr val="dk1"/>
            </a:solidFill>
            <a:prstDash val="solid"/>
            <a:miter lim="800000"/>
            <a:headEnd len="sm" w="sm" type="none"/>
            <a:tailEnd len="med" w="med" type="triangle"/>
          </a:ln>
        </p:spPr>
      </p:cxnSp>
      <p:sp>
        <p:nvSpPr>
          <p:cNvPr id="277" name="Google Shape;277;p15"/>
          <p:cNvSpPr txBox="1"/>
          <p:nvPr/>
        </p:nvSpPr>
        <p:spPr>
          <a:xfrm>
            <a:off x="8474066" y="3293868"/>
            <a:ext cx="1479838" cy="3764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Catchment</a:t>
            </a:r>
            <a:endParaRPr b="0" i="0" sz="2000" u="none" cap="none" strike="noStrike">
              <a:solidFill>
                <a:schemeClr val="dk1"/>
              </a:solidFill>
              <a:latin typeface="Arial"/>
              <a:ea typeface="Arial"/>
              <a:cs typeface="Arial"/>
              <a:sym typeface="Arial"/>
            </a:endParaRPr>
          </a:p>
        </p:txBody>
      </p:sp>
      <p:cxnSp>
        <p:nvCxnSpPr>
          <p:cNvPr id="278" name="Google Shape;278;p15"/>
          <p:cNvCxnSpPr>
            <a:stCxn id="277" idx="1"/>
          </p:cNvCxnSpPr>
          <p:nvPr/>
        </p:nvCxnSpPr>
        <p:spPr>
          <a:xfrm rot="10800000">
            <a:off x="6510266" y="3482087"/>
            <a:ext cx="1963800" cy="0"/>
          </a:xfrm>
          <a:prstGeom prst="straightConnector1">
            <a:avLst/>
          </a:prstGeom>
          <a:noFill/>
          <a:ln cap="flat" cmpd="sng" w="9525">
            <a:solidFill>
              <a:schemeClr val="dk1"/>
            </a:solidFill>
            <a:prstDash val="solid"/>
            <a:miter lim="800000"/>
            <a:headEnd len="sm" w="sm" type="none"/>
            <a:tailEnd len="med" w="med" type="triangle"/>
          </a:ln>
        </p:spPr>
      </p:cxnSp>
      <p:cxnSp>
        <p:nvCxnSpPr>
          <p:cNvPr id="279" name="Google Shape;279;p15"/>
          <p:cNvCxnSpPr/>
          <p:nvPr/>
        </p:nvCxnSpPr>
        <p:spPr>
          <a:xfrm flipH="1">
            <a:off x="5741043" y="3946967"/>
            <a:ext cx="1342663" cy="451413"/>
          </a:xfrm>
          <a:prstGeom prst="straightConnector1">
            <a:avLst/>
          </a:prstGeom>
          <a:noFill/>
          <a:ln cap="flat" cmpd="sng" w="28575">
            <a:solidFill>
              <a:schemeClr val="dk1"/>
            </a:solidFill>
            <a:prstDash val="dash"/>
            <a:miter lim="800000"/>
            <a:headEnd len="sm" w="sm" type="none"/>
            <a:tailEnd len="med" w="med" type="triangle"/>
          </a:ln>
        </p:spPr>
      </p:cxnSp>
      <p:sp>
        <p:nvSpPr>
          <p:cNvPr id="280" name="Google Shape;280;p15"/>
          <p:cNvSpPr txBox="1"/>
          <p:nvPr/>
        </p:nvSpPr>
        <p:spPr>
          <a:xfrm>
            <a:off x="7083706" y="3787721"/>
            <a:ext cx="1479838" cy="3764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Flow</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6"/>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sp>
        <p:nvSpPr>
          <p:cNvPr id="287" name="Google Shape;287;p16"/>
          <p:cNvSpPr txBox="1"/>
          <p:nvPr>
            <p:ph idx="1" type="body"/>
          </p:nvPr>
        </p:nvSpPr>
        <p:spPr>
          <a:xfrm>
            <a:off x="0" y="990599"/>
            <a:ext cx="12188951" cy="48852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750"/>
              <a:buFont typeface="Arial"/>
              <a:buNone/>
            </a:pPr>
            <a:r>
              <a:t/>
            </a:r>
            <a:endParaRPr/>
          </a:p>
          <a:p>
            <a:pPr indent="0" lvl="0" marL="0" rtl="0" algn="ctr">
              <a:lnSpc>
                <a:spcPct val="90000"/>
              </a:lnSpc>
              <a:spcBef>
                <a:spcPts val="1000"/>
              </a:spcBef>
              <a:spcAft>
                <a:spcPts val="0"/>
              </a:spcAft>
              <a:buClr>
                <a:schemeClr val="dk1"/>
              </a:buClr>
              <a:buSzPts val="1750"/>
              <a:buFont typeface="Arial"/>
              <a:buNone/>
            </a:pPr>
            <a:r>
              <a:rPr lang="en-US"/>
              <a:t>Aquatic ecosystems are integrators of their upstream catchment </a:t>
            </a:r>
            <a:endParaRPr/>
          </a:p>
          <a:p>
            <a:pPr indent="0" lvl="0" marL="0" rtl="0" algn="ctr">
              <a:lnSpc>
                <a:spcPct val="90000"/>
              </a:lnSpc>
              <a:spcBef>
                <a:spcPts val="1000"/>
              </a:spcBef>
              <a:spcAft>
                <a:spcPts val="0"/>
              </a:spcAft>
              <a:buClr>
                <a:schemeClr val="dk1"/>
              </a:buClr>
              <a:buSzPts val="1750"/>
              <a:buFont typeface="Arial"/>
              <a:buNone/>
            </a:pPr>
            <a:r>
              <a:rPr lang="en-US"/>
              <a:t>and particularly suited for </a:t>
            </a:r>
            <a:r>
              <a:rPr lang="en-US">
                <a:solidFill>
                  <a:srgbClr val="FF0000"/>
                </a:solidFill>
              </a:rPr>
              <a:t>cumulative effects studies</a:t>
            </a:r>
            <a:endParaRPr/>
          </a:p>
          <a:p>
            <a:pPr indent="0" lvl="0" marL="0" rtl="0" algn="l">
              <a:lnSpc>
                <a:spcPct val="90000"/>
              </a:lnSpc>
              <a:spcBef>
                <a:spcPts val="1000"/>
              </a:spcBef>
              <a:spcAft>
                <a:spcPts val="0"/>
              </a:spcAft>
              <a:buClr>
                <a:schemeClr val="dk1"/>
              </a:buClr>
              <a:buSzPts val="1750"/>
              <a:buFont typeface="Arial"/>
              <a:buNone/>
            </a:pPr>
            <a:r>
              <a:rPr lang="en-US"/>
              <a:t> </a:t>
            </a:r>
            <a:endParaRPr/>
          </a:p>
        </p:txBody>
      </p:sp>
      <p:sp>
        <p:nvSpPr>
          <p:cNvPr id="288" name="Google Shape;288;p16"/>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9" name="Google Shape;289;p16"/>
          <p:cNvPicPr preferRelativeResize="0"/>
          <p:nvPr/>
        </p:nvPicPr>
        <p:blipFill rotWithShape="1">
          <a:blip r:embed="rId3">
            <a:alphaModFix/>
          </a:blip>
          <a:srcRect b="59693" l="36377" r="38963" t="14581"/>
          <a:stretch/>
        </p:blipFill>
        <p:spPr>
          <a:xfrm>
            <a:off x="3847993" y="2657728"/>
            <a:ext cx="4626073" cy="3218138"/>
          </a:xfrm>
          <a:prstGeom prst="rect">
            <a:avLst/>
          </a:prstGeom>
          <a:noFill/>
          <a:ln>
            <a:noFill/>
          </a:ln>
        </p:spPr>
      </p:pic>
      <p:sp>
        <p:nvSpPr>
          <p:cNvPr id="290" name="Google Shape;290;p16"/>
          <p:cNvSpPr/>
          <p:nvPr/>
        </p:nvSpPr>
        <p:spPr>
          <a:xfrm>
            <a:off x="6817489" y="3032566"/>
            <a:ext cx="335665" cy="34724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91" name="Google Shape;291;p16"/>
          <p:cNvSpPr txBox="1"/>
          <p:nvPr/>
        </p:nvSpPr>
        <p:spPr>
          <a:xfrm>
            <a:off x="8474066" y="3003369"/>
            <a:ext cx="1479838" cy="3764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Forest fire</a:t>
            </a:r>
            <a:endParaRPr b="0" i="0" sz="2000" u="none" cap="none" strike="noStrike">
              <a:solidFill>
                <a:schemeClr val="dk1"/>
              </a:solidFill>
              <a:latin typeface="Arial"/>
              <a:ea typeface="Arial"/>
              <a:cs typeface="Arial"/>
              <a:sym typeface="Arial"/>
            </a:endParaRPr>
          </a:p>
        </p:txBody>
      </p:sp>
      <p:cxnSp>
        <p:nvCxnSpPr>
          <p:cNvPr id="292" name="Google Shape;292;p16"/>
          <p:cNvCxnSpPr>
            <a:stCxn id="291" idx="1"/>
          </p:cNvCxnSpPr>
          <p:nvPr/>
        </p:nvCxnSpPr>
        <p:spPr>
          <a:xfrm flipH="1">
            <a:off x="7153166" y="3191588"/>
            <a:ext cx="1320900" cy="1470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7"/>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sp>
        <p:nvSpPr>
          <p:cNvPr id="299" name="Google Shape;299;p17"/>
          <p:cNvSpPr txBox="1"/>
          <p:nvPr>
            <p:ph idx="1" type="body"/>
          </p:nvPr>
        </p:nvSpPr>
        <p:spPr>
          <a:xfrm>
            <a:off x="0" y="990599"/>
            <a:ext cx="12188951" cy="48852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750"/>
              <a:buFont typeface="Arial"/>
              <a:buNone/>
            </a:pPr>
            <a:r>
              <a:t/>
            </a:r>
            <a:endParaRPr/>
          </a:p>
          <a:p>
            <a:pPr indent="0" lvl="0" marL="0" rtl="0" algn="ctr">
              <a:lnSpc>
                <a:spcPct val="90000"/>
              </a:lnSpc>
              <a:spcBef>
                <a:spcPts val="1000"/>
              </a:spcBef>
              <a:spcAft>
                <a:spcPts val="0"/>
              </a:spcAft>
              <a:buClr>
                <a:schemeClr val="dk1"/>
              </a:buClr>
              <a:buSzPts val="1750"/>
              <a:buFont typeface="Arial"/>
              <a:buNone/>
            </a:pPr>
            <a:r>
              <a:rPr lang="en-US"/>
              <a:t>Aquatic ecosystems are integrators of their upstream catchment </a:t>
            </a:r>
            <a:endParaRPr/>
          </a:p>
          <a:p>
            <a:pPr indent="0" lvl="0" marL="0" rtl="0" algn="ctr">
              <a:lnSpc>
                <a:spcPct val="90000"/>
              </a:lnSpc>
              <a:spcBef>
                <a:spcPts val="1000"/>
              </a:spcBef>
              <a:spcAft>
                <a:spcPts val="0"/>
              </a:spcAft>
              <a:buClr>
                <a:schemeClr val="dk1"/>
              </a:buClr>
              <a:buSzPts val="1750"/>
              <a:buFont typeface="Arial"/>
              <a:buNone/>
            </a:pPr>
            <a:r>
              <a:rPr lang="en-US"/>
              <a:t>and particularly suited for </a:t>
            </a:r>
            <a:r>
              <a:rPr lang="en-US">
                <a:solidFill>
                  <a:srgbClr val="FF0000"/>
                </a:solidFill>
              </a:rPr>
              <a:t>cumulative effects studies</a:t>
            </a:r>
            <a:endParaRPr/>
          </a:p>
          <a:p>
            <a:pPr indent="0" lvl="0" marL="0" rtl="0" algn="l">
              <a:lnSpc>
                <a:spcPct val="90000"/>
              </a:lnSpc>
              <a:spcBef>
                <a:spcPts val="1000"/>
              </a:spcBef>
              <a:spcAft>
                <a:spcPts val="0"/>
              </a:spcAft>
              <a:buClr>
                <a:schemeClr val="dk1"/>
              </a:buClr>
              <a:buSzPts val="1750"/>
              <a:buFont typeface="Arial"/>
              <a:buNone/>
            </a:pPr>
            <a:r>
              <a:rPr lang="en-US"/>
              <a:t> </a:t>
            </a:r>
            <a:endParaRPr/>
          </a:p>
        </p:txBody>
      </p:sp>
      <p:sp>
        <p:nvSpPr>
          <p:cNvPr id="300" name="Google Shape;300;p17"/>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1" name="Google Shape;301;p17"/>
          <p:cNvPicPr preferRelativeResize="0"/>
          <p:nvPr/>
        </p:nvPicPr>
        <p:blipFill rotWithShape="1">
          <a:blip r:embed="rId3">
            <a:alphaModFix/>
          </a:blip>
          <a:srcRect b="59693" l="36377" r="38963" t="14581"/>
          <a:stretch/>
        </p:blipFill>
        <p:spPr>
          <a:xfrm>
            <a:off x="3847993" y="2657728"/>
            <a:ext cx="4626073" cy="3218138"/>
          </a:xfrm>
          <a:prstGeom prst="rect">
            <a:avLst/>
          </a:prstGeom>
          <a:noFill/>
          <a:ln>
            <a:noFill/>
          </a:ln>
        </p:spPr>
      </p:pic>
      <p:sp>
        <p:nvSpPr>
          <p:cNvPr id="302" name="Google Shape;302;p17"/>
          <p:cNvSpPr/>
          <p:nvPr/>
        </p:nvSpPr>
        <p:spPr>
          <a:xfrm>
            <a:off x="6817489" y="3032566"/>
            <a:ext cx="335665" cy="34724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03" name="Google Shape;303;p17"/>
          <p:cNvSpPr/>
          <p:nvPr/>
        </p:nvSpPr>
        <p:spPr>
          <a:xfrm>
            <a:off x="7153154" y="4153273"/>
            <a:ext cx="335665" cy="34724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04" name="Google Shape;304;p17"/>
          <p:cNvSpPr txBox="1"/>
          <p:nvPr/>
        </p:nvSpPr>
        <p:spPr>
          <a:xfrm>
            <a:off x="8474066" y="3003369"/>
            <a:ext cx="1479838" cy="3764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Forest fire</a:t>
            </a:r>
            <a:endParaRPr b="0" i="0" sz="2000" u="none" cap="none" strike="noStrike">
              <a:solidFill>
                <a:schemeClr val="dk1"/>
              </a:solidFill>
              <a:latin typeface="Arial"/>
              <a:ea typeface="Arial"/>
              <a:cs typeface="Arial"/>
              <a:sym typeface="Arial"/>
            </a:endParaRPr>
          </a:p>
        </p:txBody>
      </p:sp>
      <p:cxnSp>
        <p:nvCxnSpPr>
          <p:cNvPr id="305" name="Google Shape;305;p17"/>
          <p:cNvCxnSpPr>
            <a:stCxn id="304" idx="1"/>
          </p:cNvCxnSpPr>
          <p:nvPr/>
        </p:nvCxnSpPr>
        <p:spPr>
          <a:xfrm flipH="1">
            <a:off x="7153166" y="3191588"/>
            <a:ext cx="1320900" cy="14700"/>
          </a:xfrm>
          <a:prstGeom prst="straightConnector1">
            <a:avLst/>
          </a:prstGeom>
          <a:noFill/>
          <a:ln cap="flat" cmpd="sng" w="9525">
            <a:solidFill>
              <a:schemeClr val="dk1"/>
            </a:solidFill>
            <a:prstDash val="solid"/>
            <a:miter lim="800000"/>
            <a:headEnd len="sm" w="sm" type="none"/>
            <a:tailEnd len="med" w="med" type="triangle"/>
          </a:ln>
        </p:spPr>
      </p:cxnSp>
      <p:cxnSp>
        <p:nvCxnSpPr>
          <p:cNvPr id="306" name="Google Shape;306;p17"/>
          <p:cNvCxnSpPr>
            <a:stCxn id="304" idx="1"/>
          </p:cNvCxnSpPr>
          <p:nvPr/>
        </p:nvCxnSpPr>
        <p:spPr>
          <a:xfrm flipH="1">
            <a:off x="7488866" y="3191588"/>
            <a:ext cx="985200" cy="96180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sp>
        <p:nvSpPr>
          <p:cNvPr id="313" name="Google Shape;313;p18"/>
          <p:cNvSpPr txBox="1"/>
          <p:nvPr>
            <p:ph idx="1" type="body"/>
          </p:nvPr>
        </p:nvSpPr>
        <p:spPr>
          <a:xfrm>
            <a:off x="0" y="990599"/>
            <a:ext cx="12188951" cy="48852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750"/>
              <a:buFont typeface="Arial"/>
              <a:buNone/>
            </a:pPr>
            <a:r>
              <a:t/>
            </a:r>
            <a:endParaRPr/>
          </a:p>
          <a:p>
            <a:pPr indent="0" lvl="0" marL="0" rtl="0" algn="ctr">
              <a:lnSpc>
                <a:spcPct val="90000"/>
              </a:lnSpc>
              <a:spcBef>
                <a:spcPts val="1000"/>
              </a:spcBef>
              <a:spcAft>
                <a:spcPts val="0"/>
              </a:spcAft>
              <a:buClr>
                <a:schemeClr val="dk1"/>
              </a:buClr>
              <a:buSzPts val="1750"/>
              <a:buFont typeface="Arial"/>
              <a:buNone/>
            </a:pPr>
            <a:r>
              <a:rPr lang="en-US"/>
              <a:t>Aquatic ecosystems are integrators of their upstream catchment </a:t>
            </a:r>
            <a:endParaRPr/>
          </a:p>
          <a:p>
            <a:pPr indent="0" lvl="0" marL="0" rtl="0" algn="ctr">
              <a:lnSpc>
                <a:spcPct val="90000"/>
              </a:lnSpc>
              <a:spcBef>
                <a:spcPts val="1000"/>
              </a:spcBef>
              <a:spcAft>
                <a:spcPts val="0"/>
              </a:spcAft>
              <a:buClr>
                <a:schemeClr val="dk1"/>
              </a:buClr>
              <a:buSzPts val="1750"/>
              <a:buFont typeface="Arial"/>
              <a:buNone/>
            </a:pPr>
            <a:r>
              <a:rPr lang="en-US"/>
              <a:t>and particularly suited for </a:t>
            </a:r>
            <a:r>
              <a:rPr lang="en-US">
                <a:solidFill>
                  <a:srgbClr val="FF0000"/>
                </a:solidFill>
              </a:rPr>
              <a:t>cumulative effects studies</a:t>
            </a:r>
            <a:endParaRPr/>
          </a:p>
          <a:p>
            <a:pPr indent="0" lvl="0" marL="0" rtl="0" algn="l">
              <a:lnSpc>
                <a:spcPct val="90000"/>
              </a:lnSpc>
              <a:spcBef>
                <a:spcPts val="1000"/>
              </a:spcBef>
              <a:spcAft>
                <a:spcPts val="0"/>
              </a:spcAft>
              <a:buClr>
                <a:schemeClr val="dk1"/>
              </a:buClr>
              <a:buSzPts val="1750"/>
              <a:buFont typeface="Arial"/>
              <a:buNone/>
            </a:pPr>
            <a:r>
              <a:rPr lang="en-US"/>
              <a:t> </a:t>
            </a:r>
            <a:endParaRPr/>
          </a:p>
        </p:txBody>
      </p:sp>
      <p:sp>
        <p:nvSpPr>
          <p:cNvPr id="314" name="Google Shape;314;p18"/>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5" name="Google Shape;315;p18"/>
          <p:cNvPicPr preferRelativeResize="0"/>
          <p:nvPr/>
        </p:nvPicPr>
        <p:blipFill rotWithShape="1">
          <a:blip r:embed="rId3">
            <a:alphaModFix/>
          </a:blip>
          <a:srcRect b="59693" l="36377" r="38963" t="14581"/>
          <a:stretch/>
        </p:blipFill>
        <p:spPr>
          <a:xfrm>
            <a:off x="3847993" y="2657728"/>
            <a:ext cx="4626073" cy="3218138"/>
          </a:xfrm>
          <a:prstGeom prst="rect">
            <a:avLst/>
          </a:prstGeom>
          <a:noFill/>
          <a:ln>
            <a:noFill/>
          </a:ln>
        </p:spPr>
      </p:pic>
      <p:sp>
        <p:nvSpPr>
          <p:cNvPr id="316" name="Google Shape;316;p18"/>
          <p:cNvSpPr/>
          <p:nvPr/>
        </p:nvSpPr>
        <p:spPr>
          <a:xfrm>
            <a:off x="6817489" y="3032566"/>
            <a:ext cx="335665" cy="34724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17" name="Google Shape;317;p18"/>
          <p:cNvSpPr/>
          <p:nvPr/>
        </p:nvSpPr>
        <p:spPr>
          <a:xfrm>
            <a:off x="7153154" y="4153273"/>
            <a:ext cx="335665" cy="34724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18" name="Google Shape;318;p18"/>
          <p:cNvSpPr/>
          <p:nvPr/>
        </p:nvSpPr>
        <p:spPr>
          <a:xfrm>
            <a:off x="5500573" y="4419491"/>
            <a:ext cx="335665" cy="34724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19" name="Google Shape;319;p18"/>
          <p:cNvSpPr txBox="1"/>
          <p:nvPr/>
        </p:nvSpPr>
        <p:spPr>
          <a:xfrm>
            <a:off x="8474066" y="3003369"/>
            <a:ext cx="1479838" cy="3764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Forest fire</a:t>
            </a:r>
            <a:endParaRPr b="0" i="0" sz="2000" u="none" cap="none" strike="noStrike">
              <a:solidFill>
                <a:schemeClr val="dk1"/>
              </a:solidFill>
              <a:latin typeface="Arial"/>
              <a:ea typeface="Arial"/>
              <a:cs typeface="Arial"/>
              <a:sym typeface="Arial"/>
            </a:endParaRPr>
          </a:p>
        </p:txBody>
      </p:sp>
      <p:cxnSp>
        <p:nvCxnSpPr>
          <p:cNvPr id="320" name="Google Shape;320;p18"/>
          <p:cNvCxnSpPr>
            <a:stCxn id="319" idx="1"/>
          </p:cNvCxnSpPr>
          <p:nvPr/>
        </p:nvCxnSpPr>
        <p:spPr>
          <a:xfrm flipH="1">
            <a:off x="7153166" y="3191588"/>
            <a:ext cx="1320900" cy="14700"/>
          </a:xfrm>
          <a:prstGeom prst="straightConnector1">
            <a:avLst/>
          </a:prstGeom>
          <a:noFill/>
          <a:ln cap="flat" cmpd="sng" w="9525">
            <a:solidFill>
              <a:schemeClr val="dk1"/>
            </a:solidFill>
            <a:prstDash val="solid"/>
            <a:miter lim="800000"/>
            <a:headEnd len="sm" w="sm" type="none"/>
            <a:tailEnd len="med" w="med" type="triangle"/>
          </a:ln>
        </p:spPr>
      </p:cxnSp>
      <p:cxnSp>
        <p:nvCxnSpPr>
          <p:cNvPr id="321" name="Google Shape;321;p18"/>
          <p:cNvCxnSpPr>
            <a:stCxn id="319" idx="1"/>
          </p:cNvCxnSpPr>
          <p:nvPr/>
        </p:nvCxnSpPr>
        <p:spPr>
          <a:xfrm flipH="1">
            <a:off x="7488866" y="3191588"/>
            <a:ext cx="985200" cy="961800"/>
          </a:xfrm>
          <a:prstGeom prst="straightConnector1">
            <a:avLst/>
          </a:prstGeom>
          <a:noFill/>
          <a:ln cap="flat" cmpd="sng" w="9525">
            <a:solidFill>
              <a:schemeClr val="dk1"/>
            </a:solidFill>
            <a:prstDash val="solid"/>
            <a:miter lim="800000"/>
            <a:headEnd len="sm" w="sm" type="none"/>
            <a:tailEnd len="med" w="med" type="triangle"/>
          </a:ln>
        </p:spPr>
      </p:cxnSp>
      <p:cxnSp>
        <p:nvCxnSpPr>
          <p:cNvPr id="322" name="Google Shape;322;p18"/>
          <p:cNvCxnSpPr>
            <a:stCxn id="319" idx="1"/>
            <a:endCxn id="318" idx="6"/>
          </p:cNvCxnSpPr>
          <p:nvPr/>
        </p:nvCxnSpPr>
        <p:spPr>
          <a:xfrm flipH="1">
            <a:off x="5836166" y="3191588"/>
            <a:ext cx="2637900" cy="140160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9"/>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sp>
        <p:nvSpPr>
          <p:cNvPr id="329" name="Google Shape;329;p19"/>
          <p:cNvSpPr txBox="1"/>
          <p:nvPr>
            <p:ph idx="1" type="body"/>
          </p:nvPr>
        </p:nvSpPr>
        <p:spPr>
          <a:xfrm>
            <a:off x="0" y="990599"/>
            <a:ext cx="12188951" cy="48852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750"/>
              <a:buFont typeface="Arial"/>
              <a:buNone/>
            </a:pPr>
            <a:r>
              <a:t/>
            </a:r>
            <a:endParaRPr/>
          </a:p>
          <a:p>
            <a:pPr indent="0" lvl="0" marL="0" rtl="0" algn="ctr">
              <a:lnSpc>
                <a:spcPct val="90000"/>
              </a:lnSpc>
              <a:spcBef>
                <a:spcPts val="1000"/>
              </a:spcBef>
              <a:spcAft>
                <a:spcPts val="0"/>
              </a:spcAft>
              <a:buClr>
                <a:schemeClr val="dk1"/>
              </a:buClr>
              <a:buSzPts val="1750"/>
              <a:buFont typeface="Arial"/>
              <a:buNone/>
            </a:pPr>
            <a:r>
              <a:rPr lang="en-US"/>
              <a:t>Aquatic ecosystems are integrators of their upstream catchment </a:t>
            </a:r>
            <a:endParaRPr/>
          </a:p>
          <a:p>
            <a:pPr indent="0" lvl="0" marL="0" rtl="0" algn="ctr">
              <a:lnSpc>
                <a:spcPct val="90000"/>
              </a:lnSpc>
              <a:spcBef>
                <a:spcPts val="1000"/>
              </a:spcBef>
              <a:spcAft>
                <a:spcPts val="0"/>
              </a:spcAft>
              <a:buClr>
                <a:schemeClr val="dk1"/>
              </a:buClr>
              <a:buSzPts val="1750"/>
              <a:buFont typeface="Arial"/>
              <a:buNone/>
            </a:pPr>
            <a:r>
              <a:rPr lang="en-US"/>
              <a:t>and particularly suited for </a:t>
            </a:r>
            <a:r>
              <a:rPr lang="en-US">
                <a:solidFill>
                  <a:srgbClr val="FF0000"/>
                </a:solidFill>
              </a:rPr>
              <a:t>cumulative effects studies</a:t>
            </a:r>
            <a:endParaRPr/>
          </a:p>
          <a:p>
            <a:pPr indent="0" lvl="0" marL="0" rtl="0" algn="l">
              <a:lnSpc>
                <a:spcPct val="90000"/>
              </a:lnSpc>
              <a:spcBef>
                <a:spcPts val="1000"/>
              </a:spcBef>
              <a:spcAft>
                <a:spcPts val="0"/>
              </a:spcAft>
              <a:buClr>
                <a:schemeClr val="dk1"/>
              </a:buClr>
              <a:buSzPts val="1750"/>
              <a:buFont typeface="Arial"/>
              <a:buNone/>
            </a:pPr>
            <a:r>
              <a:rPr lang="en-US"/>
              <a:t> </a:t>
            </a:r>
            <a:endParaRPr/>
          </a:p>
        </p:txBody>
      </p:sp>
      <p:sp>
        <p:nvSpPr>
          <p:cNvPr id="330" name="Google Shape;330;p19"/>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1" name="Google Shape;331;p19"/>
          <p:cNvPicPr preferRelativeResize="0"/>
          <p:nvPr/>
        </p:nvPicPr>
        <p:blipFill rotWithShape="1">
          <a:blip r:embed="rId3">
            <a:alphaModFix/>
          </a:blip>
          <a:srcRect b="59693" l="36377" r="38963" t="14581"/>
          <a:stretch/>
        </p:blipFill>
        <p:spPr>
          <a:xfrm>
            <a:off x="3847993" y="2657728"/>
            <a:ext cx="4626073" cy="3218138"/>
          </a:xfrm>
          <a:prstGeom prst="rect">
            <a:avLst/>
          </a:prstGeom>
          <a:noFill/>
          <a:ln>
            <a:noFill/>
          </a:ln>
        </p:spPr>
      </p:pic>
      <p:sp>
        <p:nvSpPr>
          <p:cNvPr id="332" name="Google Shape;332;p19"/>
          <p:cNvSpPr/>
          <p:nvPr/>
        </p:nvSpPr>
        <p:spPr>
          <a:xfrm>
            <a:off x="6817489" y="3032566"/>
            <a:ext cx="335665" cy="347241"/>
          </a:xfrm>
          <a:prstGeom prst="ellipse">
            <a:avLst/>
          </a:prstGeom>
          <a:solidFill>
            <a:srgbClr val="0C0C0C"/>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33" name="Google Shape;333;p19"/>
          <p:cNvSpPr/>
          <p:nvPr/>
        </p:nvSpPr>
        <p:spPr>
          <a:xfrm>
            <a:off x="7153154" y="4153273"/>
            <a:ext cx="335665" cy="347241"/>
          </a:xfrm>
          <a:prstGeom prst="ellipse">
            <a:avLst/>
          </a:prstGeom>
          <a:solidFill>
            <a:srgbClr val="0C0C0C"/>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34" name="Google Shape;334;p19"/>
          <p:cNvSpPr/>
          <p:nvPr/>
        </p:nvSpPr>
        <p:spPr>
          <a:xfrm>
            <a:off x="5500573" y="4419491"/>
            <a:ext cx="335665" cy="34724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35" name="Google Shape;335;p19"/>
          <p:cNvSpPr txBox="1"/>
          <p:nvPr/>
        </p:nvSpPr>
        <p:spPr>
          <a:xfrm>
            <a:off x="8474066" y="3003369"/>
            <a:ext cx="1479838" cy="3764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Forest fire</a:t>
            </a:r>
            <a:endParaRPr b="0" i="0" sz="2000" u="none" cap="none" strike="noStrike">
              <a:solidFill>
                <a:schemeClr val="dk1"/>
              </a:solidFill>
              <a:latin typeface="Arial"/>
              <a:ea typeface="Arial"/>
              <a:cs typeface="Arial"/>
              <a:sym typeface="Arial"/>
            </a:endParaRPr>
          </a:p>
        </p:txBody>
      </p:sp>
      <p:cxnSp>
        <p:nvCxnSpPr>
          <p:cNvPr id="336" name="Google Shape;336;p19"/>
          <p:cNvCxnSpPr/>
          <p:nvPr/>
        </p:nvCxnSpPr>
        <p:spPr>
          <a:xfrm flipH="1">
            <a:off x="5836238" y="3206186"/>
            <a:ext cx="2637828" cy="1386926"/>
          </a:xfrm>
          <a:prstGeom prst="straightConnector1">
            <a:avLst/>
          </a:prstGeom>
          <a:noFill/>
          <a:ln cap="flat" cmpd="sng" w="9525">
            <a:solidFill>
              <a:schemeClr val="dk1"/>
            </a:solidFill>
            <a:prstDash val="solid"/>
            <a:miter lim="800000"/>
            <a:headEnd len="sm" w="sm" type="none"/>
            <a:tailEnd len="med" w="med" type="triangle"/>
          </a:ln>
        </p:spPr>
      </p:cxnSp>
      <p:cxnSp>
        <p:nvCxnSpPr>
          <p:cNvPr id="337" name="Google Shape;337;p19"/>
          <p:cNvCxnSpPr>
            <a:stCxn id="338" idx="1"/>
          </p:cNvCxnSpPr>
          <p:nvPr/>
        </p:nvCxnSpPr>
        <p:spPr>
          <a:xfrm rot="10800000">
            <a:off x="7153166" y="3206235"/>
            <a:ext cx="1320900" cy="1101000"/>
          </a:xfrm>
          <a:prstGeom prst="straightConnector1">
            <a:avLst/>
          </a:prstGeom>
          <a:noFill/>
          <a:ln cap="flat" cmpd="sng" w="9525">
            <a:solidFill>
              <a:schemeClr val="dk1"/>
            </a:solidFill>
            <a:prstDash val="solid"/>
            <a:miter lim="800000"/>
            <a:headEnd len="sm" w="sm" type="none"/>
            <a:tailEnd len="med" w="med" type="triangle"/>
          </a:ln>
        </p:spPr>
      </p:cxnSp>
      <p:cxnSp>
        <p:nvCxnSpPr>
          <p:cNvPr id="339" name="Google Shape;339;p19"/>
          <p:cNvCxnSpPr>
            <a:stCxn id="338" idx="1"/>
          </p:cNvCxnSpPr>
          <p:nvPr/>
        </p:nvCxnSpPr>
        <p:spPr>
          <a:xfrm rot="10800000">
            <a:off x="7488866" y="4290735"/>
            <a:ext cx="985200" cy="16500"/>
          </a:xfrm>
          <a:prstGeom prst="straightConnector1">
            <a:avLst/>
          </a:prstGeom>
          <a:noFill/>
          <a:ln cap="flat" cmpd="sng" w="9525">
            <a:solidFill>
              <a:schemeClr val="dk1"/>
            </a:solidFill>
            <a:prstDash val="solid"/>
            <a:miter lim="800000"/>
            <a:headEnd len="sm" w="sm" type="none"/>
            <a:tailEnd len="med" w="med" type="triangle"/>
          </a:ln>
        </p:spPr>
      </p:cxnSp>
      <p:sp>
        <p:nvSpPr>
          <p:cNvPr id="338" name="Google Shape;338;p19"/>
          <p:cNvSpPr txBox="1"/>
          <p:nvPr/>
        </p:nvSpPr>
        <p:spPr>
          <a:xfrm>
            <a:off x="8474066" y="4119016"/>
            <a:ext cx="1479838" cy="3764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Harvest</a:t>
            </a:r>
            <a:endParaRPr b="0" i="0" sz="2000" u="none" cap="none" strike="noStrike">
              <a:solidFill>
                <a:schemeClr val="dk1"/>
              </a:solidFill>
              <a:latin typeface="Arial"/>
              <a:ea typeface="Arial"/>
              <a:cs typeface="Arial"/>
              <a:sym typeface="Arial"/>
            </a:endParaRPr>
          </a:p>
        </p:txBody>
      </p:sp>
      <p:sp>
        <p:nvSpPr>
          <p:cNvPr id="340" name="Google Shape;340;p19"/>
          <p:cNvSpPr/>
          <p:nvPr/>
        </p:nvSpPr>
        <p:spPr>
          <a:xfrm>
            <a:off x="6419898" y="4266797"/>
            <a:ext cx="335665" cy="347241"/>
          </a:xfrm>
          <a:prstGeom prst="ellipse">
            <a:avLst/>
          </a:prstGeom>
          <a:solidFill>
            <a:srgbClr val="2E75B5"/>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41" name="Google Shape;341;p19"/>
          <p:cNvSpPr txBox="1"/>
          <p:nvPr/>
        </p:nvSpPr>
        <p:spPr>
          <a:xfrm>
            <a:off x="8474066" y="4580058"/>
            <a:ext cx="1479838" cy="3764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Wetland</a:t>
            </a:r>
            <a:endParaRPr b="0" i="0" sz="2000" u="none" cap="none" strike="noStrike">
              <a:solidFill>
                <a:schemeClr val="dk1"/>
              </a:solidFill>
              <a:latin typeface="Arial"/>
              <a:ea typeface="Arial"/>
              <a:cs typeface="Arial"/>
              <a:sym typeface="Arial"/>
            </a:endParaRPr>
          </a:p>
        </p:txBody>
      </p:sp>
      <p:cxnSp>
        <p:nvCxnSpPr>
          <p:cNvPr id="342" name="Google Shape;342;p19"/>
          <p:cNvCxnSpPr>
            <a:stCxn id="341" idx="1"/>
            <a:endCxn id="340" idx="6"/>
          </p:cNvCxnSpPr>
          <p:nvPr/>
        </p:nvCxnSpPr>
        <p:spPr>
          <a:xfrm rot="10800000">
            <a:off x="6755666" y="4440377"/>
            <a:ext cx="1718400" cy="32790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Field work</a:t>
            </a:r>
            <a:endParaRPr/>
          </a:p>
        </p:txBody>
      </p:sp>
      <p:sp>
        <p:nvSpPr>
          <p:cNvPr id="103" name="Google Shape;103;p2"/>
          <p:cNvSpPr txBox="1"/>
          <p:nvPr>
            <p:ph idx="1" type="body"/>
          </p:nvPr>
        </p:nvSpPr>
        <p:spPr>
          <a:xfrm>
            <a:off x="0" y="990599"/>
            <a:ext cx="12188951" cy="48852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Arial"/>
              <a:buNone/>
            </a:pPr>
            <a:r>
              <a:rPr lang="en-US" sz="2000"/>
              <a:t>Significant effort put into field sampling for contaminants from fish ($$$, time)</a:t>
            </a:r>
            <a:endParaRPr/>
          </a:p>
          <a:p>
            <a:pPr indent="0" lvl="0" marL="0" rtl="0" algn="l">
              <a:lnSpc>
                <a:spcPct val="90000"/>
              </a:lnSpc>
              <a:spcBef>
                <a:spcPts val="1000"/>
              </a:spcBef>
              <a:spcAft>
                <a:spcPts val="0"/>
              </a:spcAft>
              <a:buClr>
                <a:schemeClr val="dk1"/>
              </a:buClr>
              <a:buSzPts val="1400"/>
              <a:buFont typeface="Arial"/>
              <a:buNone/>
            </a:pPr>
            <a:r>
              <a:t/>
            </a:r>
            <a:endParaRPr sz="2000"/>
          </a:p>
          <a:p>
            <a:pPr indent="0" lvl="1" marL="287338" rtl="0" algn="l">
              <a:lnSpc>
                <a:spcPct val="90000"/>
              </a:lnSpc>
              <a:spcBef>
                <a:spcPts val="500"/>
              </a:spcBef>
              <a:spcAft>
                <a:spcPts val="0"/>
              </a:spcAft>
              <a:buClr>
                <a:schemeClr val="dk1"/>
              </a:buClr>
              <a:buSzPts val="1625"/>
              <a:buFont typeface="Arial"/>
              <a:buNone/>
            </a:pPr>
            <a:r>
              <a:t/>
            </a:r>
            <a:endParaRPr/>
          </a:p>
        </p:txBody>
      </p:sp>
      <p:sp>
        <p:nvSpPr>
          <p:cNvPr id="104" name="Google Shape;104;p2"/>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5" name="Google Shape;105;p2"/>
          <p:cNvPicPr preferRelativeResize="0"/>
          <p:nvPr/>
        </p:nvPicPr>
        <p:blipFill rotWithShape="1">
          <a:blip r:embed="rId3">
            <a:alphaModFix/>
          </a:blip>
          <a:srcRect b="0" l="0" r="0" t="0"/>
          <a:stretch/>
        </p:blipFill>
        <p:spPr>
          <a:xfrm>
            <a:off x="319874" y="1690705"/>
            <a:ext cx="3176626" cy="2382469"/>
          </a:xfrm>
          <a:prstGeom prst="rect">
            <a:avLst/>
          </a:prstGeom>
          <a:noFill/>
          <a:ln cap="flat" cmpd="sng" w="9525">
            <a:solidFill>
              <a:schemeClr val="dk1"/>
            </a:solidFill>
            <a:prstDash val="solid"/>
            <a:round/>
            <a:headEnd len="sm" w="sm" type="none"/>
            <a:tailEnd len="sm" w="sm" type="none"/>
          </a:ln>
        </p:spPr>
      </p:pic>
      <p:pic>
        <p:nvPicPr>
          <p:cNvPr id="106" name="Google Shape;106;p2"/>
          <p:cNvPicPr preferRelativeResize="0"/>
          <p:nvPr/>
        </p:nvPicPr>
        <p:blipFill rotWithShape="1">
          <a:blip r:embed="rId4">
            <a:alphaModFix/>
          </a:blip>
          <a:srcRect b="0" l="0" r="0" t="0"/>
          <a:stretch/>
        </p:blipFill>
        <p:spPr>
          <a:xfrm>
            <a:off x="8510820" y="2741710"/>
            <a:ext cx="1832741" cy="2443654"/>
          </a:xfrm>
          <a:prstGeom prst="rect">
            <a:avLst/>
          </a:prstGeom>
          <a:noFill/>
          <a:ln cap="flat" cmpd="sng" w="9525">
            <a:solidFill>
              <a:schemeClr val="dk1"/>
            </a:solidFill>
            <a:prstDash val="solid"/>
            <a:round/>
            <a:headEnd len="sm" w="sm" type="none"/>
            <a:tailEnd len="sm" w="sm" type="none"/>
          </a:ln>
        </p:spPr>
      </p:pic>
      <p:pic>
        <p:nvPicPr>
          <p:cNvPr id="107" name="Google Shape;107;p2"/>
          <p:cNvPicPr preferRelativeResize="0"/>
          <p:nvPr/>
        </p:nvPicPr>
        <p:blipFill rotWithShape="1">
          <a:blip r:embed="rId5">
            <a:alphaModFix/>
          </a:blip>
          <a:srcRect b="0" l="0" r="0" t="0"/>
          <a:stretch/>
        </p:blipFill>
        <p:spPr>
          <a:xfrm>
            <a:off x="3593922" y="1690704"/>
            <a:ext cx="3176626" cy="2382470"/>
          </a:xfrm>
          <a:prstGeom prst="rect">
            <a:avLst/>
          </a:prstGeom>
          <a:noFill/>
          <a:ln cap="flat" cmpd="sng" w="9525">
            <a:solidFill>
              <a:schemeClr val="dk1"/>
            </a:solidFill>
            <a:prstDash val="solid"/>
            <a:round/>
            <a:headEnd len="sm" w="sm" type="none"/>
            <a:tailEnd len="sm" w="sm" type="none"/>
          </a:ln>
        </p:spPr>
      </p:pic>
      <p:pic>
        <p:nvPicPr>
          <p:cNvPr id="108" name="Google Shape;108;p2"/>
          <p:cNvPicPr preferRelativeResize="0"/>
          <p:nvPr/>
        </p:nvPicPr>
        <p:blipFill rotWithShape="1">
          <a:blip r:embed="rId6">
            <a:alphaModFix/>
          </a:blip>
          <a:srcRect b="51350" l="0" r="0" t="0"/>
          <a:stretch/>
        </p:blipFill>
        <p:spPr>
          <a:xfrm>
            <a:off x="7048874" y="1681102"/>
            <a:ext cx="4756635" cy="962018"/>
          </a:xfrm>
          <a:prstGeom prst="rect">
            <a:avLst/>
          </a:prstGeom>
          <a:noFill/>
          <a:ln>
            <a:noFill/>
          </a:ln>
        </p:spPr>
      </p:pic>
      <p:sp>
        <p:nvSpPr>
          <p:cNvPr id="109" name="Google Shape;109;p2"/>
          <p:cNvSpPr txBox="1"/>
          <p:nvPr/>
        </p:nvSpPr>
        <p:spPr>
          <a:xfrm>
            <a:off x="-3049" y="4120779"/>
            <a:ext cx="7052917"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FF0000"/>
                </a:solidFill>
                <a:latin typeface="Arial"/>
                <a:ea typeface="Arial"/>
                <a:cs typeface="Arial"/>
                <a:sym typeface="Arial"/>
              </a:rPr>
              <a:t>“Dr.” Brian Kielstra and “Dr.” Erik Emilson </a:t>
            </a:r>
            <a:endParaRPr/>
          </a:p>
          <a:p>
            <a:pPr indent="0" lvl="0" marL="0" marR="0" rtl="0" algn="ctr">
              <a:spcBef>
                <a:spcPts val="0"/>
              </a:spcBef>
              <a:spcAft>
                <a:spcPts val="0"/>
              </a:spcAft>
              <a:buNone/>
            </a:pPr>
            <a:r>
              <a:rPr b="0" i="0" lang="en-US" sz="2000" u="none" cap="none" strike="noStrike">
                <a:solidFill>
                  <a:srgbClr val="FF0000"/>
                </a:solidFill>
                <a:latin typeface="Arial"/>
                <a:ea typeface="Arial"/>
                <a:cs typeface="Arial"/>
                <a:sym typeface="Arial"/>
              </a:rPr>
              <a:t>sampling BSM lakes in 2009</a:t>
            </a:r>
            <a:endParaRPr b="0" i="0" sz="2000" u="none" cap="none" strike="noStrike">
              <a:solidFill>
                <a:srgbClr val="FF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0"/>
          <p:cNvSpPr txBox="1"/>
          <p:nvPr/>
        </p:nvSpPr>
        <p:spPr>
          <a:xfrm>
            <a:off x="609600" y="1133401"/>
            <a:ext cx="10972800" cy="4525963"/>
          </a:xfrm>
          <a:prstGeom prst="rect">
            <a:avLst/>
          </a:prstGeom>
          <a:noFill/>
          <a:ln>
            <a:noFill/>
          </a:ln>
        </p:spPr>
        <p:txBody>
          <a:bodyPr anchorCtr="0" anchor="t" bIns="60950" lIns="121900" spcFirstLastPara="1" rIns="121900" wrap="square" tIns="60950">
            <a:normAutofit/>
          </a:bodyPr>
          <a:lstStyle/>
          <a:p>
            <a:pPr indent="0" lvl="0" marL="0" marR="0" rtl="0" algn="l">
              <a:spcBef>
                <a:spcPts val="0"/>
              </a:spcBef>
              <a:spcAft>
                <a:spcPts val="0"/>
              </a:spcAft>
              <a:buClr>
                <a:srgbClr val="FF0000"/>
              </a:buClr>
              <a:buSzPts val="2500"/>
              <a:buFont typeface="Arial"/>
              <a:buNone/>
            </a:pPr>
            <a:r>
              <a:rPr b="0" i="0" lang="en-US" sz="2500" u="none" cap="none" strike="noStrike">
                <a:solidFill>
                  <a:srgbClr val="FF0000"/>
                </a:solidFill>
                <a:latin typeface="Arial"/>
                <a:ea typeface="Arial"/>
                <a:cs typeface="Arial"/>
                <a:sym typeface="Arial"/>
              </a:rPr>
              <a:t>Building on previous work at broader scales</a:t>
            </a:r>
            <a:endParaRPr/>
          </a:p>
          <a:p>
            <a:pPr indent="0" lvl="0" marL="0" marR="0" rtl="0" algn="l">
              <a:spcBef>
                <a:spcPts val="500"/>
              </a:spcBef>
              <a:spcAft>
                <a:spcPts val="0"/>
              </a:spcAft>
              <a:buClr>
                <a:schemeClr val="dk1"/>
              </a:buClr>
              <a:buSzPts val="2500"/>
              <a:buFont typeface="Arial"/>
              <a:buNone/>
            </a:pPr>
            <a:r>
              <a:t/>
            </a:r>
            <a:endParaRPr b="0" i="0" sz="2500" u="none" cap="none" strike="noStrike">
              <a:solidFill>
                <a:schemeClr val="dk1"/>
              </a:solidFill>
              <a:latin typeface="Arial"/>
              <a:ea typeface="Arial"/>
              <a:cs typeface="Arial"/>
              <a:sym typeface="Arial"/>
            </a:endParaRPr>
          </a:p>
          <a:p>
            <a:pPr indent="0" lvl="0" marL="0" marR="0" rtl="0" algn="l">
              <a:spcBef>
                <a:spcPts val="50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What lake- and landscape-scale features associated with Hg in fish?</a:t>
            </a:r>
            <a:endParaRPr/>
          </a:p>
          <a:p>
            <a:pPr indent="0" lvl="0" marL="0" marR="0" rtl="0" algn="l">
              <a:spcBef>
                <a:spcPts val="500"/>
              </a:spcBef>
              <a:spcAft>
                <a:spcPts val="0"/>
              </a:spcAft>
              <a:buClr>
                <a:schemeClr val="dk1"/>
              </a:buClr>
              <a:buSzPts val="2500"/>
              <a:buFont typeface="Arial"/>
              <a:buNone/>
            </a:pPr>
            <a:r>
              <a:t/>
            </a:r>
            <a:endParaRPr b="0" i="0" sz="2500" u="none" cap="none" strike="noStrike">
              <a:solidFill>
                <a:schemeClr val="dk1"/>
              </a:solidFill>
              <a:latin typeface="Arial"/>
              <a:ea typeface="Arial"/>
              <a:cs typeface="Arial"/>
              <a:sym typeface="Arial"/>
            </a:endParaRPr>
          </a:p>
          <a:p>
            <a:pPr indent="0" lvl="0" marL="0" marR="0" rtl="0" algn="l">
              <a:spcBef>
                <a:spcPts val="500"/>
              </a:spcBef>
              <a:spcAft>
                <a:spcPts val="0"/>
              </a:spcAft>
              <a:buClr>
                <a:schemeClr val="dk1"/>
              </a:buClr>
              <a:buSzPts val="2500"/>
              <a:buFont typeface="Arial"/>
              <a:buNone/>
            </a:pPr>
            <a:r>
              <a:t/>
            </a:r>
            <a:endParaRPr b="0" i="0" sz="2500" u="none" cap="none" strike="noStrike">
              <a:solidFill>
                <a:schemeClr val="dk1"/>
              </a:solidFill>
              <a:latin typeface="Arial"/>
              <a:ea typeface="Arial"/>
              <a:cs typeface="Arial"/>
              <a:sym typeface="Arial"/>
            </a:endParaRPr>
          </a:p>
          <a:p>
            <a:pPr indent="0" lvl="0" marL="0" marR="0" rtl="0" algn="l">
              <a:spcBef>
                <a:spcPts val="500"/>
              </a:spcBef>
              <a:spcAft>
                <a:spcPts val="0"/>
              </a:spcAft>
              <a:buClr>
                <a:schemeClr val="dk1"/>
              </a:buClr>
              <a:buSzPts val="2500"/>
              <a:buFont typeface="Arial"/>
              <a:buNone/>
            </a:pPr>
            <a:r>
              <a:t/>
            </a:r>
            <a:endParaRPr b="0" i="0" sz="2500" u="none" cap="none" strike="noStrike">
              <a:solidFill>
                <a:schemeClr val="dk1"/>
              </a:solidFill>
              <a:latin typeface="Arial"/>
              <a:ea typeface="Arial"/>
              <a:cs typeface="Arial"/>
              <a:sym typeface="Arial"/>
            </a:endParaRPr>
          </a:p>
          <a:p>
            <a:pPr indent="0" lvl="0" marL="0" marR="0" rtl="0" algn="l">
              <a:spcBef>
                <a:spcPts val="50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  </a:t>
            </a:r>
            <a:endParaRPr/>
          </a:p>
          <a:p>
            <a:pPr indent="0" lvl="0" marL="0" marR="0" rtl="0" algn="l">
              <a:spcBef>
                <a:spcPts val="500"/>
              </a:spcBef>
              <a:spcAft>
                <a:spcPts val="0"/>
              </a:spcAft>
              <a:buClr>
                <a:schemeClr val="dk1"/>
              </a:buClr>
              <a:buSzPts val="2500"/>
              <a:buFont typeface="Arial"/>
              <a:buNone/>
            </a:pPr>
            <a:r>
              <a:t/>
            </a:r>
            <a:endParaRPr b="0" i="0" sz="2500" u="none" cap="none" strike="noStrike">
              <a:solidFill>
                <a:schemeClr val="dk1"/>
              </a:solidFill>
              <a:latin typeface="Arial"/>
              <a:ea typeface="Arial"/>
              <a:cs typeface="Arial"/>
              <a:sym typeface="Arial"/>
            </a:endParaRPr>
          </a:p>
          <a:p>
            <a:pPr indent="-184150" lvl="0" marL="342900" marR="0" rtl="0" algn="l">
              <a:spcBef>
                <a:spcPts val="500"/>
              </a:spcBef>
              <a:spcAft>
                <a:spcPts val="0"/>
              </a:spcAft>
              <a:buClr>
                <a:schemeClr val="dk1"/>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349" name="Google Shape;349;p20"/>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grpSp>
        <p:nvGrpSpPr>
          <p:cNvPr id="350" name="Google Shape;350;p20"/>
          <p:cNvGrpSpPr/>
          <p:nvPr/>
        </p:nvGrpSpPr>
        <p:grpSpPr>
          <a:xfrm>
            <a:off x="5794225" y="2889327"/>
            <a:ext cx="5088007" cy="1891728"/>
            <a:chOff x="4345668" y="2166995"/>
            <a:chExt cx="3816005" cy="1418796"/>
          </a:xfrm>
        </p:grpSpPr>
        <p:pic>
          <p:nvPicPr>
            <p:cNvPr id="351" name="Google Shape;351;p20"/>
            <p:cNvPicPr preferRelativeResize="0"/>
            <p:nvPr/>
          </p:nvPicPr>
          <p:blipFill rotWithShape="1">
            <a:blip r:embed="rId3">
              <a:alphaModFix/>
            </a:blip>
            <a:srcRect b="0" l="0" r="66967" t="0"/>
            <a:stretch/>
          </p:blipFill>
          <p:spPr>
            <a:xfrm>
              <a:off x="4345668" y="2171873"/>
              <a:ext cx="1836057" cy="1413918"/>
            </a:xfrm>
            <a:prstGeom prst="rect">
              <a:avLst/>
            </a:prstGeom>
            <a:noFill/>
            <a:ln cap="flat" cmpd="sng" w="9525">
              <a:solidFill>
                <a:schemeClr val="dk1"/>
              </a:solidFill>
              <a:prstDash val="solid"/>
              <a:round/>
              <a:headEnd len="sm" w="sm" type="none"/>
              <a:tailEnd len="sm" w="sm" type="none"/>
            </a:ln>
          </p:spPr>
        </p:pic>
        <p:pic>
          <p:nvPicPr>
            <p:cNvPr id="352" name="Google Shape;352;p20"/>
            <p:cNvPicPr preferRelativeResize="0"/>
            <p:nvPr/>
          </p:nvPicPr>
          <p:blipFill rotWithShape="1">
            <a:blip r:embed="rId4">
              <a:alphaModFix/>
            </a:blip>
            <a:srcRect b="0" l="0" r="0" t="0"/>
            <a:stretch/>
          </p:blipFill>
          <p:spPr>
            <a:xfrm>
              <a:off x="6290071" y="2166995"/>
              <a:ext cx="1871602" cy="1418796"/>
            </a:xfrm>
            <a:prstGeom prst="rect">
              <a:avLst/>
            </a:prstGeom>
            <a:noFill/>
            <a:ln cap="flat" cmpd="sng" w="9525">
              <a:solidFill>
                <a:schemeClr val="dk1"/>
              </a:solidFill>
              <a:prstDash val="solid"/>
              <a:round/>
              <a:headEnd len="sm" w="sm" type="none"/>
              <a:tailEnd len="sm" w="sm" type="none"/>
            </a:ln>
          </p:spPr>
        </p:pic>
      </p:grpSp>
      <p:grpSp>
        <p:nvGrpSpPr>
          <p:cNvPr id="353" name="Google Shape;353;p20"/>
          <p:cNvGrpSpPr/>
          <p:nvPr/>
        </p:nvGrpSpPr>
        <p:grpSpPr>
          <a:xfrm>
            <a:off x="6981210" y="4874503"/>
            <a:ext cx="2895344" cy="721360"/>
            <a:chOff x="5263696" y="3591121"/>
            <a:chExt cx="2171508" cy="541020"/>
          </a:xfrm>
        </p:grpSpPr>
        <p:sp>
          <p:nvSpPr>
            <p:cNvPr id="354" name="Google Shape;354;p20"/>
            <p:cNvSpPr/>
            <p:nvPr/>
          </p:nvSpPr>
          <p:spPr>
            <a:xfrm>
              <a:off x="5263696" y="3676965"/>
              <a:ext cx="2171508" cy="3462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Melles (                  )</a:t>
              </a:r>
              <a:endParaRPr sz="2400">
                <a:solidFill>
                  <a:schemeClr val="dk1"/>
                </a:solidFill>
                <a:latin typeface="Times New Roman"/>
                <a:ea typeface="Times New Roman"/>
                <a:cs typeface="Times New Roman"/>
                <a:sym typeface="Times New Roman"/>
              </a:endParaRPr>
            </a:p>
          </p:txBody>
        </p:sp>
        <p:pic>
          <p:nvPicPr>
            <p:cNvPr descr="Ryerson University Logo" id="355" name="Google Shape;355;p20"/>
            <p:cNvPicPr preferRelativeResize="0"/>
            <p:nvPr/>
          </p:nvPicPr>
          <p:blipFill rotWithShape="1">
            <a:blip r:embed="rId5">
              <a:alphaModFix/>
            </a:blip>
            <a:srcRect b="20068" l="7396" r="8310" t="15092"/>
            <a:stretch/>
          </p:blipFill>
          <p:spPr>
            <a:xfrm>
              <a:off x="6196965" y="3591121"/>
              <a:ext cx="1082040" cy="541020"/>
            </a:xfrm>
            <a:prstGeom prst="rect">
              <a:avLst/>
            </a:prstGeom>
            <a:noFill/>
            <a:ln>
              <a:noFill/>
            </a:ln>
          </p:spPr>
        </p:pic>
      </p:grpSp>
      <p:pic>
        <p:nvPicPr>
          <p:cNvPr descr="CORK | Kingston&amp;#39;s Freshwater Sailing Festival" id="356" name="Google Shape;356;p20"/>
          <p:cNvPicPr preferRelativeResize="0"/>
          <p:nvPr/>
        </p:nvPicPr>
        <p:blipFill rotWithShape="1">
          <a:blip r:embed="rId6">
            <a:alphaModFix/>
          </a:blip>
          <a:srcRect b="0" l="0" r="0" t="0"/>
          <a:stretch/>
        </p:blipFill>
        <p:spPr>
          <a:xfrm>
            <a:off x="2805071" y="4869238"/>
            <a:ext cx="1816565" cy="726625"/>
          </a:xfrm>
          <a:prstGeom prst="rect">
            <a:avLst/>
          </a:prstGeom>
          <a:noFill/>
          <a:ln>
            <a:noFill/>
          </a:ln>
        </p:spPr>
      </p:pic>
      <p:sp>
        <p:nvSpPr>
          <p:cNvPr id="357" name="Google Shape;357;p20"/>
          <p:cNvSpPr/>
          <p:nvPr/>
        </p:nvSpPr>
        <p:spPr>
          <a:xfrm>
            <a:off x="1260651" y="4988962"/>
            <a:ext cx="3441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Mackereth (                  )</a:t>
            </a:r>
            <a:endParaRPr/>
          </a:p>
        </p:txBody>
      </p:sp>
      <p:pic>
        <p:nvPicPr>
          <p:cNvPr id="358" name="Google Shape;358;p20"/>
          <p:cNvPicPr preferRelativeResize="0"/>
          <p:nvPr/>
        </p:nvPicPr>
        <p:blipFill rotWithShape="1">
          <a:blip r:embed="rId7">
            <a:alphaModFix/>
          </a:blip>
          <a:srcRect b="0" l="0" r="0" t="0"/>
          <a:stretch/>
        </p:blipFill>
        <p:spPr>
          <a:xfrm>
            <a:off x="1673631" y="2901817"/>
            <a:ext cx="2533444" cy="1866748"/>
          </a:xfrm>
          <a:prstGeom prst="rect">
            <a:avLst/>
          </a:prstGeom>
          <a:noFill/>
          <a:ln cap="flat" cmpd="sng" w="9525">
            <a:solidFill>
              <a:schemeClr val="dk1"/>
            </a:solidFill>
            <a:prstDash val="solid"/>
            <a:round/>
            <a:headEnd len="sm" w="sm" type="none"/>
            <a:tailEnd len="sm" w="sm" type="none"/>
          </a:ln>
        </p:spPr>
      </p:pic>
      <p:sp>
        <p:nvSpPr>
          <p:cNvPr id="359" name="Google Shape;359;p20"/>
          <p:cNvSpPr txBox="1"/>
          <p:nvPr/>
        </p:nvSpPr>
        <p:spPr>
          <a:xfrm>
            <a:off x="2583849" y="4703506"/>
            <a:ext cx="2201892" cy="2974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33">
                <a:solidFill>
                  <a:srgbClr val="000000"/>
                </a:solidFill>
                <a:latin typeface="Arial"/>
                <a:ea typeface="Arial"/>
                <a:cs typeface="Arial"/>
                <a:sym typeface="Arial"/>
              </a:rPr>
              <a:t>Danco (2013)</a:t>
            </a:r>
            <a:endParaRPr/>
          </a:p>
        </p:txBody>
      </p:sp>
      <p:sp>
        <p:nvSpPr>
          <p:cNvPr id="360" name="Google Shape;360;p20"/>
          <p:cNvSpPr txBox="1"/>
          <p:nvPr/>
        </p:nvSpPr>
        <p:spPr>
          <a:xfrm>
            <a:off x="9374731" y="4791240"/>
            <a:ext cx="2201892" cy="2974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33">
                <a:solidFill>
                  <a:srgbClr val="000000"/>
                </a:solidFill>
                <a:latin typeface="Arial"/>
                <a:ea typeface="Arial"/>
                <a:cs typeface="Arial"/>
                <a:sym typeface="Arial"/>
              </a:rPr>
              <a:t>Thomas (2018)</a:t>
            </a:r>
            <a:endParaRPr/>
          </a:p>
        </p:txBody>
      </p:sp>
      <p:sp>
        <p:nvSpPr>
          <p:cNvPr id="361" name="Google Shape;361;p20"/>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1"/>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sp>
        <p:nvSpPr>
          <p:cNvPr id="367" name="Google Shape;367;p21"/>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68" name="Google Shape;368;p21"/>
          <p:cNvGrpSpPr/>
          <p:nvPr/>
        </p:nvGrpSpPr>
        <p:grpSpPr>
          <a:xfrm>
            <a:off x="6299334" y="2237365"/>
            <a:ext cx="5379218" cy="3463308"/>
            <a:chOff x="4686906" y="1593706"/>
            <a:chExt cx="4371484" cy="2797320"/>
          </a:xfrm>
        </p:grpSpPr>
        <p:pic>
          <p:nvPicPr>
            <p:cNvPr id="369" name="Google Shape;369;p21"/>
            <p:cNvPicPr preferRelativeResize="0"/>
            <p:nvPr/>
          </p:nvPicPr>
          <p:blipFill rotWithShape="1">
            <a:blip r:embed="rId3">
              <a:alphaModFix/>
            </a:blip>
            <a:srcRect b="7222" l="56528" r="1077" t="-466"/>
            <a:stretch/>
          </p:blipFill>
          <p:spPr>
            <a:xfrm>
              <a:off x="4686906" y="1593706"/>
              <a:ext cx="2377998" cy="2615054"/>
            </a:xfrm>
            <a:prstGeom prst="rect">
              <a:avLst/>
            </a:prstGeom>
            <a:noFill/>
            <a:ln>
              <a:noFill/>
            </a:ln>
          </p:spPr>
        </p:pic>
        <p:pic>
          <p:nvPicPr>
            <p:cNvPr id="370" name="Google Shape;370;p21"/>
            <p:cNvPicPr preferRelativeResize="0"/>
            <p:nvPr/>
          </p:nvPicPr>
          <p:blipFill rotWithShape="1">
            <a:blip r:embed="rId4">
              <a:alphaModFix/>
            </a:blip>
            <a:srcRect b="5967" l="6755" r="54462" t="792"/>
            <a:stretch/>
          </p:blipFill>
          <p:spPr>
            <a:xfrm>
              <a:off x="6686550" y="1641331"/>
              <a:ext cx="2371840" cy="2749695"/>
            </a:xfrm>
            <a:prstGeom prst="rect">
              <a:avLst/>
            </a:prstGeom>
            <a:noFill/>
            <a:ln>
              <a:noFill/>
            </a:ln>
          </p:spPr>
        </p:pic>
      </p:grpSp>
      <p:pic>
        <p:nvPicPr>
          <p:cNvPr id="371" name="Google Shape;371;p21"/>
          <p:cNvPicPr preferRelativeResize="0"/>
          <p:nvPr/>
        </p:nvPicPr>
        <p:blipFill rotWithShape="1">
          <a:blip r:embed="rId5">
            <a:alphaModFix/>
          </a:blip>
          <a:srcRect b="0" l="0" r="0" t="0"/>
          <a:stretch/>
        </p:blipFill>
        <p:spPr>
          <a:xfrm>
            <a:off x="674079" y="1893582"/>
            <a:ext cx="4070705" cy="3602343"/>
          </a:xfrm>
          <a:prstGeom prst="rect">
            <a:avLst/>
          </a:prstGeom>
          <a:noFill/>
          <a:ln>
            <a:noFill/>
          </a:ln>
        </p:spPr>
      </p:pic>
      <p:sp>
        <p:nvSpPr>
          <p:cNvPr id="372" name="Google Shape;372;p21"/>
          <p:cNvSpPr/>
          <p:nvPr/>
        </p:nvSpPr>
        <p:spPr>
          <a:xfrm>
            <a:off x="674079" y="1207543"/>
            <a:ext cx="11606052" cy="21467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670">
                <a:solidFill>
                  <a:schemeClr val="dk1"/>
                </a:solidFill>
                <a:latin typeface="Arial"/>
                <a:ea typeface="Arial"/>
                <a:cs typeface="Arial"/>
                <a:sym typeface="Arial"/>
              </a:rPr>
              <a:t>Unique opportunity to link </a:t>
            </a:r>
            <a:r>
              <a:rPr lang="en-US" sz="2670">
                <a:solidFill>
                  <a:srgbClr val="FF0000"/>
                </a:solidFill>
                <a:latin typeface="Arial"/>
                <a:ea typeface="Arial"/>
                <a:cs typeface="Arial"/>
                <a:sym typeface="Arial"/>
              </a:rPr>
              <a:t>new</a:t>
            </a:r>
            <a:r>
              <a:rPr lang="en-US" sz="2670">
                <a:solidFill>
                  <a:schemeClr val="dk1"/>
                </a:solidFill>
                <a:latin typeface="Arial"/>
                <a:ea typeface="Arial"/>
                <a:cs typeface="Arial"/>
                <a:sym typeface="Arial"/>
              </a:rPr>
              <a:t> and </a:t>
            </a:r>
            <a:r>
              <a:rPr lang="en-US" sz="2670">
                <a:solidFill>
                  <a:srgbClr val="FF0000"/>
                </a:solidFill>
                <a:latin typeface="Arial"/>
                <a:ea typeface="Arial"/>
                <a:cs typeface="Arial"/>
                <a:sym typeface="Arial"/>
              </a:rPr>
              <a:t>big</a:t>
            </a:r>
            <a:r>
              <a:rPr lang="en-US" sz="2670">
                <a:solidFill>
                  <a:schemeClr val="dk1"/>
                </a:solidFill>
                <a:latin typeface="Arial"/>
                <a:ea typeface="Arial"/>
                <a:cs typeface="Arial"/>
                <a:sym typeface="Arial"/>
              </a:rPr>
              <a:t> </a:t>
            </a:r>
            <a:r>
              <a:rPr lang="en-US" sz="2670">
                <a:solidFill>
                  <a:srgbClr val="FF0000"/>
                </a:solidFill>
                <a:latin typeface="Arial"/>
                <a:ea typeface="Arial"/>
                <a:cs typeface="Arial"/>
                <a:sym typeface="Arial"/>
              </a:rPr>
              <a:t>fish mercury</a:t>
            </a:r>
            <a:r>
              <a:rPr lang="en-US" sz="2670">
                <a:solidFill>
                  <a:schemeClr val="dk1"/>
                </a:solidFill>
                <a:latin typeface="Arial"/>
                <a:ea typeface="Arial"/>
                <a:cs typeface="Arial"/>
                <a:sym typeface="Arial"/>
              </a:rPr>
              <a:t> and </a:t>
            </a:r>
            <a:r>
              <a:rPr lang="en-US" sz="2670">
                <a:solidFill>
                  <a:srgbClr val="FF0000"/>
                </a:solidFill>
                <a:latin typeface="Arial"/>
                <a:ea typeface="Arial"/>
                <a:cs typeface="Arial"/>
                <a:sym typeface="Arial"/>
              </a:rPr>
              <a:t>catchment disturbance </a:t>
            </a:r>
            <a:r>
              <a:rPr lang="en-US" sz="2670">
                <a:solidFill>
                  <a:schemeClr val="dk1"/>
                </a:solidFill>
                <a:latin typeface="Arial"/>
                <a:ea typeface="Arial"/>
                <a:cs typeface="Arial"/>
                <a:sym typeface="Arial"/>
              </a:rPr>
              <a:t>databases</a:t>
            </a:r>
            <a:endParaRPr sz="2670">
              <a:solidFill>
                <a:schemeClr val="dk1"/>
              </a:solidFill>
              <a:latin typeface="Arial"/>
              <a:ea typeface="Arial"/>
              <a:cs typeface="Arial"/>
              <a:sym typeface="Arial"/>
            </a:endParaRPr>
          </a:p>
          <a:p>
            <a:pPr indent="0" lvl="0" marL="0" marR="0" rtl="0" algn="l">
              <a:spcBef>
                <a:spcPts val="0"/>
              </a:spcBef>
              <a:spcAft>
                <a:spcPts val="0"/>
              </a:spcAft>
              <a:buNone/>
            </a:pPr>
            <a:r>
              <a:t/>
            </a:r>
            <a:endParaRPr sz="2670">
              <a:solidFill>
                <a:schemeClr val="dk1"/>
              </a:solidFill>
              <a:latin typeface="Arial"/>
              <a:ea typeface="Arial"/>
              <a:cs typeface="Arial"/>
              <a:sym typeface="Arial"/>
            </a:endParaRPr>
          </a:p>
          <a:p>
            <a:pPr indent="0" lvl="0" marL="0" marR="0" rtl="0" algn="l">
              <a:spcBef>
                <a:spcPts val="0"/>
              </a:spcBef>
              <a:spcAft>
                <a:spcPts val="0"/>
              </a:spcAft>
              <a:buNone/>
            </a:pPr>
            <a:r>
              <a:t/>
            </a:r>
            <a:endParaRPr sz="2670">
              <a:solidFill>
                <a:schemeClr val="dk1"/>
              </a:solidFill>
              <a:latin typeface="Arial"/>
              <a:ea typeface="Arial"/>
              <a:cs typeface="Arial"/>
              <a:sym typeface="Arial"/>
            </a:endParaRPr>
          </a:p>
          <a:p>
            <a:pPr indent="0" lvl="0" marL="0" marR="0" rtl="0" algn="l">
              <a:spcBef>
                <a:spcPts val="0"/>
              </a:spcBef>
              <a:spcAft>
                <a:spcPts val="0"/>
              </a:spcAft>
              <a:buNone/>
            </a:pPr>
            <a:r>
              <a:t/>
            </a:r>
            <a:endParaRPr sz="2670">
              <a:solidFill>
                <a:schemeClr val="dk1"/>
              </a:solidFill>
              <a:latin typeface="Arial"/>
              <a:ea typeface="Arial"/>
              <a:cs typeface="Arial"/>
              <a:sym typeface="Arial"/>
            </a:endParaRPr>
          </a:p>
        </p:txBody>
      </p:sp>
      <p:sp>
        <p:nvSpPr>
          <p:cNvPr id="373" name="Google Shape;373;p21"/>
          <p:cNvSpPr/>
          <p:nvPr/>
        </p:nvSpPr>
        <p:spPr>
          <a:xfrm>
            <a:off x="1278559" y="2032617"/>
            <a:ext cx="333296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Fish: 2008–present (5 year cycles)</a:t>
            </a:r>
            <a:endParaRPr sz="1600">
              <a:solidFill>
                <a:schemeClr val="dk1"/>
              </a:solidFill>
              <a:latin typeface="Arial"/>
              <a:ea typeface="Arial"/>
              <a:cs typeface="Arial"/>
              <a:sym typeface="Arial"/>
            </a:endParaRPr>
          </a:p>
        </p:txBody>
      </p:sp>
      <p:sp>
        <p:nvSpPr>
          <p:cNvPr id="374" name="Google Shape;374;p21"/>
          <p:cNvSpPr/>
          <p:nvPr/>
        </p:nvSpPr>
        <p:spPr>
          <a:xfrm>
            <a:off x="6917703" y="2020422"/>
            <a:ext cx="414248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Fire/harvest/</a:t>
            </a:r>
            <a:r>
              <a:rPr lang="en-US" sz="1600">
                <a:solidFill>
                  <a:srgbClr val="D8D8D8"/>
                </a:solidFill>
                <a:latin typeface="Arial"/>
                <a:ea typeface="Arial"/>
                <a:cs typeface="Arial"/>
                <a:sym typeface="Arial"/>
              </a:rPr>
              <a:t>insects</a:t>
            </a:r>
            <a:r>
              <a:rPr lang="en-US" sz="1600">
                <a:solidFill>
                  <a:schemeClr val="dk1"/>
                </a:solidFill>
                <a:latin typeface="Arial"/>
                <a:ea typeface="Arial"/>
                <a:cs typeface="Arial"/>
                <a:sym typeface="Arial"/>
              </a:rPr>
              <a:t>: 1972–present (annual)</a:t>
            </a:r>
            <a:endParaRPr sz="1600">
              <a:solidFill>
                <a:schemeClr val="dk1"/>
              </a:solidFill>
              <a:latin typeface="Arial"/>
              <a:ea typeface="Arial"/>
              <a:cs typeface="Arial"/>
              <a:sym typeface="Arial"/>
            </a:endParaRPr>
          </a:p>
        </p:txBody>
      </p:sp>
      <p:sp>
        <p:nvSpPr>
          <p:cNvPr id="375" name="Google Shape;375;p21"/>
          <p:cNvSpPr/>
          <p:nvPr/>
        </p:nvSpPr>
        <p:spPr>
          <a:xfrm>
            <a:off x="466638" y="4919166"/>
            <a:ext cx="4956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Fish: Ontario Ministry of Natural Resources and Forestry</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Mercury: Ontario Ministry of the Environment, Conservation and Parks</a:t>
            </a:r>
            <a:br>
              <a:rPr lang="en-US" sz="1200">
                <a:solidFill>
                  <a:schemeClr val="dk1"/>
                </a:solidFill>
                <a:latin typeface="Arial"/>
                <a:ea typeface="Arial"/>
                <a:cs typeface="Arial"/>
                <a:sym typeface="Arial"/>
              </a:rPr>
            </a:br>
            <a:endParaRPr sz="1200">
              <a:solidFill>
                <a:schemeClr val="dk1"/>
              </a:solidFill>
              <a:latin typeface="Arial"/>
              <a:ea typeface="Arial"/>
              <a:cs typeface="Arial"/>
              <a:sym typeface="Arial"/>
            </a:endParaRPr>
          </a:p>
        </p:txBody>
      </p:sp>
      <p:sp>
        <p:nvSpPr>
          <p:cNvPr id="376" name="Google Shape;376;p21"/>
          <p:cNvSpPr/>
          <p:nvPr/>
        </p:nvSpPr>
        <p:spPr>
          <a:xfrm>
            <a:off x="6299334" y="4909430"/>
            <a:ext cx="616304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Disturbance: Ontario Ministry of Natural Resources and Forestry</a:t>
            </a:r>
            <a:endParaRPr/>
          </a:p>
        </p:txBody>
      </p:sp>
      <p:sp>
        <p:nvSpPr>
          <p:cNvPr id="377" name="Google Shape;377;p21"/>
          <p:cNvSpPr txBox="1"/>
          <p:nvPr/>
        </p:nvSpPr>
        <p:spPr>
          <a:xfrm>
            <a:off x="468068" y="4311492"/>
            <a:ext cx="1998201" cy="5027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667">
                <a:solidFill>
                  <a:srgbClr val="000000"/>
                </a:solidFill>
                <a:latin typeface="Arial"/>
                <a:ea typeface="Arial"/>
                <a:cs typeface="Arial"/>
                <a:sym typeface="Arial"/>
              </a:rPr>
              <a:t>&gt;600 lakes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2"/>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Landscape effects on mercury in fish</a:t>
            </a:r>
            <a:endParaRPr/>
          </a:p>
        </p:txBody>
      </p:sp>
      <p:sp>
        <p:nvSpPr>
          <p:cNvPr id="384" name="Google Shape;384;p22"/>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5" name="Google Shape;385;p22"/>
          <p:cNvSpPr txBox="1"/>
          <p:nvPr/>
        </p:nvSpPr>
        <p:spPr>
          <a:xfrm>
            <a:off x="650408" y="3173333"/>
            <a:ext cx="3281348" cy="4001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Mercury concentration</a:t>
            </a:r>
            <a:endParaRPr/>
          </a:p>
        </p:txBody>
      </p:sp>
      <p:sp>
        <p:nvSpPr>
          <p:cNvPr id="386" name="Google Shape;386;p22"/>
          <p:cNvSpPr txBox="1"/>
          <p:nvPr/>
        </p:nvSpPr>
        <p:spPr>
          <a:xfrm>
            <a:off x="5056830" y="1561461"/>
            <a:ext cx="398811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Catchment characteristics</a:t>
            </a:r>
            <a:br>
              <a:rPr i="1" lang="en-US" sz="2000">
                <a:solidFill>
                  <a:srgbClr val="000000"/>
                </a:solidFill>
                <a:latin typeface="Arial"/>
                <a:ea typeface="Arial"/>
                <a:cs typeface="Arial"/>
                <a:sym typeface="Arial"/>
              </a:rPr>
            </a:br>
            <a:r>
              <a:rPr i="1" lang="en-US" sz="1600">
                <a:solidFill>
                  <a:srgbClr val="000000"/>
                </a:solidFill>
                <a:latin typeface="Arial"/>
                <a:ea typeface="Arial"/>
                <a:cs typeface="Arial"/>
                <a:sym typeface="Arial"/>
              </a:rPr>
              <a:t>(i.e., what materials? how delivered?) </a:t>
            </a:r>
            <a:endParaRPr i="1" sz="1600">
              <a:solidFill>
                <a:srgbClr val="000000"/>
              </a:solidFill>
              <a:latin typeface="Arial"/>
              <a:ea typeface="Arial"/>
              <a:cs typeface="Arial"/>
              <a:sym typeface="Arial"/>
            </a:endParaRPr>
          </a:p>
        </p:txBody>
      </p:sp>
      <p:sp>
        <p:nvSpPr>
          <p:cNvPr id="387" name="Google Shape;387;p22"/>
          <p:cNvSpPr txBox="1"/>
          <p:nvPr/>
        </p:nvSpPr>
        <p:spPr>
          <a:xfrm>
            <a:off x="5328296" y="3050224"/>
            <a:ext cx="305164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Landscape context</a:t>
            </a:r>
            <a:br>
              <a:rPr i="1" lang="en-US" sz="2000">
                <a:solidFill>
                  <a:srgbClr val="000000"/>
                </a:solidFill>
                <a:latin typeface="Arial"/>
                <a:ea typeface="Arial"/>
                <a:cs typeface="Arial"/>
                <a:sym typeface="Arial"/>
              </a:rPr>
            </a:br>
            <a:r>
              <a:rPr i="1" lang="en-US" sz="1600">
                <a:solidFill>
                  <a:srgbClr val="000000"/>
                </a:solidFill>
                <a:latin typeface="Arial"/>
                <a:ea typeface="Arial"/>
                <a:cs typeface="Arial"/>
                <a:sym typeface="Arial"/>
              </a:rPr>
              <a:t>(e.g., where does the lake fit?) </a:t>
            </a:r>
            <a:endParaRPr i="1" sz="1600">
              <a:solidFill>
                <a:srgbClr val="000000"/>
              </a:solidFill>
              <a:latin typeface="Arial"/>
              <a:ea typeface="Arial"/>
              <a:cs typeface="Arial"/>
              <a:sym typeface="Arial"/>
            </a:endParaRPr>
          </a:p>
        </p:txBody>
      </p:sp>
      <p:sp>
        <p:nvSpPr>
          <p:cNvPr id="388" name="Google Shape;388;p22"/>
          <p:cNvSpPr txBox="1"/>
          <p:nvPr/>
        </p:nvSpPr>
        <p:spPr>
          <a:xfrm>
            <a:off x="4850358" y="4508211"/>
            <a:ext cx="43774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Unmeasured spatial variation</a:t>
            </a:r>
            <a:br>
              <a:rPr i="1" lang="en-US" sz="2000">
                <a:solidFill>
                  <a:srgbClr val="000000"/>
                </a:solidFill>
                <a:latin typeface="Arial"/>
                <a:ea typeface="Arial"/>
                <a:cs typeface="Arial"/>
                <a:sym typeface="Arial"/>
              </a:rPr>
            </a:br>
            <a:r>
              <a:rPr i="1" lang="en-US" sz="1600">
                <a:solidFill>
                  <a:srgbClr val="000000"/>
                </a:solidFill>
                <a:latin typeface="Arial"/>
                <a:ea typeface="Arial"/>
                <a:cs typeface="Arial"/>
                <a:sym typeface="Arial"/>
              </a:rPr>
              <a:t>(i.e., what variables/scales are we missing?) </a:t>
            </a:r>
            <a:endParaRPr i="1" sz="1600">
              <a:solidFill>
                <a:srgbClr val="000000"/>
              </a:solidFill>
              <a:latin typeface="Arial"/>
              <a:ea typeface="Arial"/>
              <a:cs typeface="Arial"/>
              <a:sym typeface="Arial"/>
            </a:endParaRPr>
          </a:p>
        </p:txBody>
      </p:sp>
      <p:cxnSp>
        <p:nvCxnSpPr>
          <p:cNvPr id="389" name="Google Shape;389;p22"/>
          <p:cNvCxnSpPr>
            <a:stCxn id="386" idx="1"/>
            <a:endCxn id="385" idx="3"/>
          </p:cNvCxnSpPr>
          <p:nvPr/>
        </p:nvCxnSpPr>
        <p:spPr>
          <a:xfrm flipH="1">
            <a:off x="3931830" y="1884627"/>
            <a:ext cx="1125000" cy="1488900"/>
          </a:xfrm>
          <a:prstGeom prst="straightConnector1">
            <a:avLst/>
          </a:prstGeom>
          <a:noFill/>
          <a:ln cap="flat" cmpd="sng" w="9525">
            <a:solidFill>
              <a:schemeClr val="dk1"/>
            </a:solidFill>
            <a:prstDash val="solid"/>
            <a:miter lim="800000"/>
            <a:headEnd len="sm" w="sm" type="none"/>
            <a:tailEnd len="med" w="med" type="triangle"/>
          </a:ln>
        </p:spPr>
      </p:cxnSp>
      <p:cxnSp>
        <p:nvCxnSpPr>
          <p:cNvPr id="390" name="Google Shape;390;p22"/>
          <p:cNvCxnSpPr>
            <a:stCxn id="387" idx="1"/>
            <a:endCxn id="385" idx="3"/>
          </p:cNvCxnSpPr>
          <p:nvPr/>
        </p:nvCxnSpPr>
        <p:spPr>
          <a:xfrm rot="10800000">
            <a:off x="3931796" y="3373389"/>
            <a:ext cx="1396500" cy="0"/>
          </a:xfrm>
          <a:prstGeom prst="straightConnector1">
            <a:avLst/>
          </a:prstGeom>
          <a:noFill/>
          <a:ln cap="flat" cmpd="sng" w="9525">
            <a:solidFill>
              <a:schemeClr val="dk1"/>
            </a:solidFill>
            <a:prstDash val="solid"/>
            <a:miter lim="800000"/>
            <a:headEnd len="sm" w="sm" type="none"/>
            <a:tailEnd len="med" w="med" type="triangle"/>
          </a:ln>
        </p:spPr>
      </p:cxnSp>
      <p:cxnSp>
        <p:nvCxnSpPr>
          <p:cNvPr id="391" name="Google Shape;391;p22"/>
          <p:cNvCxnSpPr>
            <a:stCxn id="388" idx="1"/>
            <a:endCxn id="385" idx="3"/>
          </p:cNvCxnSpPr>
          <p:nvPr/>
        </p:nvCxnSpPr>
        <p:spPr>
          <a:xfrm rot="10800000">
            <a:off x="3931758" y="3373377"/>
            <a:ext cx="918600" cy="1458000"/>
          </a:xfrm>
          <a:prstGeom prst="straightConnector1">
            <a:avLst/>
          </a:prstGeom>
          <a:noFill/>
          <a:ln cap="flat" cmpd="sng" w="9525">
            <a:solidFill>
              <a:schemeClr val="dk1"/>
            </a:solidFill>
            <a:prstDash val="solid"/>
            <a:miter lim="800000"/>
            <a:headEnd len="sm" w="sm" type="none"/>
            <a:tailEnd len="med" w="med" type="triangle"/>
          </a:ln>
        </p:spPr>
      </p:cxnSp>
      <p:cxnSp>
        <p:nvCxnSpPr>
          <p:cNvPr id="392" name="Google Shape;392;p22"/>
          <p:cNvCxnSpPr>
            <a:stCxn id="385" idx="3"/>
          </p:cNvCxnSpPr>
          <p:nvPr/>
        </p:nvCxnSpPr>
        <p:spPr>
          <a:xfrm rot="10800000">
            <a:off x="3660256" y="3368589"/>
            <a:ext cx="271500" cy="4800"/>
          </a:xfrm>
          <a:prstGeom prst="straightConnector1">
            <a:avLst/>
          </a:prstGeom>
          <a:noFill/>
          <a:ln cap="flat" cmpd="sng" w="9525">
            <a:solidFill>
              <a:schemeClr val="dk1"/>
            </a:solidFill>
            <a:prstDash val="solid"/>
            <a:miter lim="800000"/>
            <a:headEnd len="sm" w="sm" type="none"/>
            <a:tailEnd len="med" w="med" type="triangle"/>
          </a:ln>
        </p:spPr>
      </p:cxnSp>
      <p:pic>
        <p:nvPicPr>
          <p:cNvPr id="393" name="Google Shape;393;p22"/>
          <p:cNvPicPr preferRelativeResize="0"/>
          <p:nvPr/>
        </p:nvPicPr>
        <p:blipFill rotWithShape="1">
          <a:blip r:embed="rId3">
            <a:alphaModFix/>
          </a:blip>
          <a:srcRect b="0" l="0" r="0" t="0"/>
          <a:stretch/>
        </p:blipFill>
        <p:spPr>
          <a:xfrm>
            <a:off x="8752116" y="741536"/>
            <a:ext cx="2308688" cy="2308688"/>
          </a:xfrm>
          <a:prstGeom prst="rect">
            <a:avLst/>
          </a:prstGeom>
          <a:noFill/>
          <a:ln>
            <a:noFill/>
          </a:ln>
        </p:spPr>
      </p:pic>
      <p:pic>
        <p:nvPicPr>
          <p:cNvPr id="394" name="Google Shape;394;p22"/>
          <p:cNvPicPr preferRelativeResize="0"/>
          <p:nvPr/>
        </p:nvPicPr>
        <p:blipFill rotWithShape="1">
          <a:blip r:embed="rId4">
            <a:alphaModFix/>
          </a:blip>
          <a:srcRect b="0" l="0" r="0" t="0"/>
          <a:stretch/>
        </p:blipFill>
        <p:spPr>
          <a:xfrm>
            <a:off x="8651406" y="2084292"/>
            <a:ext cx="2239341" cy="2413454"/>
          </a:xfrm>
          <a:prstGeom prst="rect">
            <a:avLst/>
          </a:prstGeom>
          <a:noFill/>
          <a:ln>
            <a:noFill/>
          </a:ln>
        </p:spPr>
      </p:pic>
      <p:pic>
        <p:nvPicPr>
          <p:cNvPr id="395" name="Google Shape;395;p22"/>
          <p:cNvPicPr preferRelativeResize="0"/>
          <p:nvPr/>
        </p:nvPicPr>
        <p:blipFill rotWithShape="1">
          <a:blip r:embed="rId5">
            <a:alphaModFix/>
          </a:blip>
          <a:srcRect b="0" l="0" r="0" t="0"/>
          <a:stretch/>
        </p:blipFill>
        <p:spPr>
          <a:xfrm>
            <a:off x="1107059" y="3373390"/>
            <a:ext cx="2281765" cy="2281765"/>
          </a:xfrm>
          <a:prstGeom prst="rect">
            <a:avLst/>
          </a:prstGeom>
          <a:noFill/>
          <a:ln>
            <a:noFill/>
          </a:ln>
        </p:spPr>
      </p:pic>
      <p:pic>
        <p:nvPicPr>
          <p:cNvPr id="396" name="Google Shape;396;p22"/>
          <p:cNvPicPr preferRelativeResize="0"/>
          <p:nvPr/>
        </p:nvPicPr>
        <p:blipFill rotWithShape="1">
          <a:blip r:embed="rId6">
            <a:alphaModFix/>
          </a:blip>
          <a:srcRect b="0" l="0" r="0" t="0"/>
          <a:stretch/>
        </p:blipFill>
        <p:spPr>
          <a:xfrm>
            <a:off x="1377324" y="2323857"/>
            <a:ext cx="1965204" cy="12654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3"/>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 – Mercury concentration</a:t>
            </a:r>
            <a:endParaRPr/>
          </a:p>
        </p:txBody>
      </p:sp>
      <p:sp>
        <p:nvSpPr>
          <p:cNvPr id="403" name="Google Shape;403;p23"/>
          <p:cNvSpPr txBox="1"/>
          <p:nvPr>
            <p:ph idx="1" type="body"/>
          </p:nvPr>
        </p:nvSpPr>
        <p:spPr>
          <a:xfrm>
            <a:off x="396751" y="1353852"/>
            <a:ext cx="10972800"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750"/>
              <a:buFont typeface="Arial"/>
              <a:buNone/>
            </a:pPr>
            <a:r>
              <a:rPr lang="en-US">
                <a:solidFill>
                  <a:schemeClr val="dk1"/>
                </a:solidFill>
                <a:latin typeface="Arial"/>
                <a:ea typeface="Arial"/>
                <a:cs typeface="Arial"/>
                <a:sym typeface="Arial"/>
              </a:rPr>
              <a:t>Modelled/predicted variable: </a:t>
            </a:r>
            <a:endParaRPr/>
          </a:p>
          <a:p>
            <a:pPr indent="0" lvl="0" marL="0" rtl="0" algn="l">
              <a:lnSpc>
                <a:spcPct val="90000"/>
              </a:lnSpc>
              <a:spcBef>
                <a:spcPts val="1000"/>
              </a:spcBef>
              <a:spcAft>
                <a:spcPts val="0"/>
              </a:spcAft>
              <a:buClr>
                <a:schemeClr val="dk1"/>
              </a:buClr>
              <a:buSzPts val="1750"/>
              <a:buFont typeface="Arial"/>
              <a:buNone/>
            </a:pPr>
            <a:r>
              <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750"/>
              <a:buFont typeface="Arial"/>
              <a:buNone/>
            </a:pPr>
            <a:r>
              <a:rPr lang="en-US">
                <a:solidFill>
                  <a:schemeClr val="dk1"/>
                </a:solidFill>
                <a:latin typeface="Arial"/>
                <a:ea typeface="Arial"/>
                <a:cs typeface="Arial"/>
                <a:sym typeface="Arial"/>
              </a:rPr>
              <a:t>Hg</a:t>
            </a:r>
            <a:r>
              <a:rPr baseline="-25000" lang="en-US">
                <a:solidFill>
                  <a:schemeClr val="dk1"/>
                </a:solidFill>
                <a:latin typeface="Arial"/>
                <a:ea typeface="Arial"/>
                <a:cs typeface="Arial"/>
                <a:sym typeface="Arial"/>
              </a:rPr>
              <a:t>Fish (μg/g)</a:t>
            </a:r>
            <a:r>
              <a:rPr lang="en-US">
                <a:solidFill>
                  <a:schemeClr val="dk1"/>
                </a:solidFill>
                <a:latin typeface="Arial"/>
                <a:ea typeface="Arial"/>
                <a:cs typeface="Arial"/>
                <a:sym typeface="Arial"/>
              </a:rPr>
              <a:t> of standardized length/mass </a:t>
            </a:r>
            <a:endParaRPr/>
          </a:p>
          <a:p>
            <a:pPr indent="0" lvl="0" marL="0" rtl="0" algn="l">
              <a:lnSpc>
                <a:spcPct val="90000"/>
              </a:lnSpc>
              <a:spcBef>
                <a:spcPts val="1000"/>
              </a:spcBef>
              <a:spcAft>
                <a:spcPts val="0"/>
              </a:spcAft>
              <a:buClr>
                <a:schemeClr val="dk1"/>
              </a:buClr>
              <a:buSzPts val="1750"/>
              <a:buFont typeface="Arial"/>
              <a:buNone/>
            </a:pPr>
            <a:r>
              <a:rPr lang="en-US">
                <a:solidFill>
                  <a:schemeClr val="dk1"/>
                </a:solidFill>
                <a:latin typeface="Arial"/>
                <a:ea typeface="Arial"/>
                <a:cs typeface="Arial"/>
                <a:sym typeface="Arial"/>
              </a:rPr>
              <a:t>	for a given waterbody </a:t>
            </a:r>
            <a:endParaRPr/>
          </a:p>
          <a:p>
            <a:pPr indent="0" lvl="0" marL="0" rtl="0" algn="l">
              <a:lnSpc>
                <a:spcPct val="90000"/>
              </a:lnSpc>
              <a:spcBef>
                <a:spcPts val="1000"/>
              </a:spcBef>
              <a:spcAft>
                <a:spcPts val="0"/>
              </a:spcAft>
              <a:buClr>
                <a:schemeClr val="dk1"/>
              </a:buClr>
              <a:buSzPts val="1750"/>
              <a:buFont typeface="Arial"/>
              <a:buNone/>
            </a:pPr>
            <a:r>
              <a:rPr lang="en-US">
                <a:solidFill>
                  <a:schemeClr val="dk1"/>
                </a:solidFill>
                <a:latin typeface="Arial"/>
                <a:ea typeface="Arial"/>
                <a:cs typeface="Arial"/>
                <a:sym typeface="Arial"/>
              </a:rPr>
              <a:t>		in a given year</a:t>
            </a:r>
            <a:endParaRPr/>
          </a:p>
          <a:p>
            <a:pPr indent="0" lvl="0" marL="0" rtl="0" algn="l">
              <a:lnSpc>
                <a:spcPct val="90000"/>
              </a:lnSpc>
              <a:spcBef>
                <a:spcPts val="1000"/>
              </a:spcBef>
              <a:spcAft>
                <a:spcPts val="0"/>
              </a:spcAft>
              <a:buClr>
                <a:schemeClr val="dk1"/>
              </a:buClr>
              <a:buSzPts val="1750"/>
              <a:buFont typeface="Arial"/>
              <a:buNone/>
            </a:pPr>
            <a:r>
              <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750"/>
              <a:buFont typeface="Arial"/>
              <a:buNone/>
            </a:pPr>
            <a:r>
              <a:rPr lang="en-US">
                <a:solidFill>
                  <a:schemeClr val="dk1"/>
                </a:solidFill>
                <a:latin typeface="Arial"/>
                <a:ea typeface="Arial"/>
                <a:cs typeface="Arial"/>
                <a:sym typeface="Arial"/>
              </a:rPr>
              <a:t>Leverage ~22000 fish records into Bayesian mixed model</a:t>
            </a:r>
            <a:endParaRPr>
              <a:solidFill>
                <a:schemeClr val="dk1"/>
              </a:solidFill>
              <a:latin typeface="Arial"/>
              <a:ea typeface="Arial"/>
              <a:cs typeface="Arial"/>
              <a:sym typeface="Arial"/>
            </a:endParaRPr>
          </a:p>
        </p:txBody>
      </p:sp>
      <p:sp>
        <p:nvSpPr>
          <p:cNvPr id="404" name="Google Shape;404;p23"/>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5" name="Google Shape;405;p23"/>
          <p:cNvPicPr preferRelativeResize="0"/>
          <p:nvPr/>
        </p:nvPicPr>
        <p:blipFill rotWithShape="1">
          <a:blip r:embed="rId3">
            <a:alphaModFix/>
          </a:blip>
          <a:srcRect b="0" l="0" r="0" t="0"/>
          <a:stretch/>
        </p:blipFill>
        <p:spPr>
          <a:xfrm>
            <a:off x="6871057" y="1181100"/>
            <a:ext cx="4498494" cy="299984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4"/>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a:t>
            </a:r>
            <a:endParaRPr/>
          </a:p>
        </p:txBody>
      </p:sp>
      <p:sp>
        <p:nvSpPr>
          <p:cNvPr id="412" name="Google Shape;412;p24"/>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3" name="Google Shape;413;p24"/>
          <p:cNvSpPr txBox="1"/>
          <p:nvPr/>
        </p:nvSpPr>
        <p:spPr>
          <a:xfrm>
            <a:off x="650408" y="3173333"/>
            <a:ext cx="3281348" cy="4001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Mercury concentration</a:t>
            </a:r>
            <a:endParaRPr/>
          </a:p>
        </p:txBody>
      </p:sp>
      <p:sp>
        <p:nvSpPr>
          <p:cNvPr id="414" name="Google Shape;414;p24"/>
          <p:cNvSpPr txBox="1"/>
          <p:nvPr/>
        </p:nvSpPr>
        <p:spPr>
          <a:xfrm>
            <a:off x="5056830" y="1561461"/>
            <a:ext cx="398811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Catchment characteristics</a:t>
            </a:r>
            <a:br>
              <a:rPr i="1" lang="en-US" sz="2000">
                <a:solidFill>
                  <a:srgbClr val="FF0000"/>
                </a:solidFill>
                <a:latin typeface="Arial"/>
                <a:ea typeface="Arial"/>
                <a:cs typeface="Arial"/>
                <a:sym typeface="Arial"/>
              </a:rPr>
            </a:br>
            <a:r>
              <a:rPr i="1" lang="en-US" sz="1600">
                <a:solidFill>
                  <a:srgbClr val="FF0000"/>
                </a:solidFill>
                <a:latin typeface="Arial"/>
                <a:ea typeface="Arial"/>
                <a:cs typeface="Arial"/>
                <a:sym typeface="Arial"/>
              </a:rPr>
              <a:t>(i.e., what materials? how delivered?) </a:t>
            </a:r>
            <a:endParaRPr i="1" sz="1600">
              <a:solidFill>
                <a:srgbClr val="FF0000"/>
              </a:solidFill>
              <a:latin typeface="Arial"/>
              <a:ea typeface="Arial"/>
              <a:cs typeface="Arial"/>
              <a:sym typeface="Arial"/>
            </a:endParaRPr>
          </a:p>
        </p:txBody>
      </p:sp>
      <p:sp>
        <p:nvSpPr>
          <p:cNvPr id="415" name="Google Shape;415;p24"/>
          <p:cNvSpPr txBox="1"/>
          <p:nvPr/>
        </p:nvSpPr>
        <p:spPr>
          <a:xfrm>
            <a:off x="5328296" y="3050224"/>
            <a:ext cx="305164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Landscape context</a:t>
            </a:r>
            <a:br>
              <a:rPr i="1" lang="en-US" sz="2000">
                <a:solidFill>
                  <a:srgbClr val="000000"/>
                </a:solidFill>
                <a:latin typeface="Arial"/>
                <a:ea typeface="Arial"/>
                <a:cs typeface="Arial"/>
                <a:sym typeface="Arial"/>
              </a:rPr>
            </a:br>
            <a:r>
              <a:rPr i="1" lang="en-US" sz="1600">
                <a:solidFill>
                  <a:srgbClr val="000000"/>
                </a:solidFill>
                <a:latin typeface="Arial"/>
                <a:ea typeface="Arial"/>
                <a:cs typeface="Arial"/>
                <a:sym typeface="Arial"/>
              </a:rPr>
              <a:t>(e.g., where does the lake fit?) </a:t>
            </a:r>
            <a:endParaRPr i="1" sz="1600">
              <a:solidFill>
                <a:srgbClr val="000000"/>
              </a:solidFill>
              <a:latin typeface="Arial"/>
              <a:ea typeface="Arial"/>
              <a:cs typeface="Arial"/>
              <a:sym typeface="Arial"/>
            </a:endParaRPr>
          </a:p>
        </p:txBody>
      </p:sp>
      <p:sp>
        <p:nvSpPr>
          <p:cNvPr id="416" name="Google Shape;416;p24"/>
          <p:cNvSpPr txBox="1"/>
          <p:nvPr/>
        </p:nvSpPr>
        <p:spPr>
          <a:xfrm>
            <a:off x="4850358" y="4508211"/>
            <a:ext cx="43774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Unmeasured spatial variation</a:t>
            </a:r>
            <a:br>
              <a:rPr i="1" lang="en-US" sz="2000">
                <a:solidFill>
                  <a:srgbClr val="000000"/>
                </a:solidFill>
                <a:latin typeface="Arial"/>
                <a:ea typeface="Arial"/>
                <a:cs typeface="Arial"/>
                <a:sym typeface="Arial"/>
              </a:rPr>
            </a:br>
            <a:r>
              <a:rPr i="1" lang="en-US" sz="1600">
                <a:solidFill>
                  <a:srgbClr val="000000"/>
                </a:solidFill>
                <a:latin typeface="Arial"/>
                <a:ea typeface="Arial"/>
                <a:cs typeface="Arial"/>
                <a:sym typeface="Arial"/>
              </a:rPr>
              <a:t>(i.e., what variables/scales are we missing?) </a:t>
            </a:r>
            <a:endParaRPr i="1" sz="1600">
              <a:solidFill>
                <a:srgbClr val="000000"/>
              </a:solidFill>
              <a:latin typeface="Arial"/>
              <a:ea typeface="Arial"/>
              <a:cs typeface="Arial"/>
              <a:sym typeface="Arial"/>
            </a:endParaRPr>
          </a:p>
        </p:txBody>
      </p:sp>
      <p:cxnSp>
        <p:nvCxnSpPr>
          <p:cNvPr id="417" name="Google Shape;417;p24"/>
          <p:cNvCxnSpPr>
            <a:stCxn id="414" idx="1"/>
            <a:endCxn id="413" idx="3"/>
          </p:cNvCxnSpPr>
          <p:nvPr/>
        </p:nvCxnSpPr>
        <p:spPr>
          <a:xfrm flipH="1">
            <a:off x="3931830" y="1884627"/>
            <a:ext cx="1125000" cy="1488900"/>
          </a:xfrm>
          <a:prstGeom prst="straightConnector1">
            <a:avLst/>
          </a:prstGeom>
          <a:noFill/>
          <a:ln cap="flat" cmpd="sng" w="9525">
            <a:solidFill>
              <a:schemeClr val="dk1"/>
            </a:solidFill>
            <a:prstDash val="solid"/>
            <a:miter lim="800000"/>
            <a:headEnd len="sm" w="sm" type="none"/>
            <a:tailEnd len="med" w="med" type="triangle"/>
          </a:ln>
        </p:spPr>
      </p:cxnSp>
      <p:cxnSp>
        <p:nvCxnSpPr>
          <p:cNvPr id="418" name="Google Shape;418;p24"/>
          <p:cNvCxnSpPr>
            <a:stCxn id="415" idx="1"/>
            <a:endCxn id="413" idx="3"/>
          </p:cNvCxnSpPr>
          <p:nvPr/>
        </p:nvCxnSpPr>
        <p:spPr>
          <a:xfrm rot="10800000">
            <a:off x="3931796" y="3373389"/>
            <a:ext cx="1396500" cy="0"/>
          </a:xfrm>
          <a:prstGeom prst="straightConnector1">
            <a:avLst/>
          </a:prstGeom>
          <a:noFill/>
          <a:ln cap="flat" cmpd="sng" w="9525">
            <a:solidFill>
              <a:schemeClr val="dk1"/>
            </a:solidFill>
            <a:prstDash val="solid"/>
            <a:miter lim="800000"/>
            <a:headEnd len="sm" w="sm" type="none"/>
            <a:tailEnd len="med" w="med" type="triangle"/>
          </a:ln>
        </p:spPr>
      </p:cxnSp>
      <p:cxnSp>
        <p:nvCxnSpPr>
          <p:cNvPr id="419" name="Google Shape;419;p24"/>
          <p:cNvCxnSpPr>
            <a:stCxn id="416" idx="1"/>
            <a:endCxn id="413" idx="3"/>
          </p:cNvCxnSpPr>
          <p:nvPr/>
        </p:nvCxnSpPr>
        <p:spPr>
          <a:xfrm rot="10800000">
            <a:off x="3931758" y="3373377"/>
            <a:ext cx="918600" cy="1458000"/>
          </a:xfrm>
          <a:prstGeom prst="straightConnector1">
            <a:avLst/>
          </a:prstGeom>
          <a:noFill/>
          <a:ln cap="flat" cmpd="sng" w="9525">
            <a:solidFill>
              <a:schemeClr val="dk1"/>
            </a:solidFill>
            <a:prstDash val="solid"/>
            <a:miter lim="800000"/>
            <a:headEnd len="sm" w="sm" type="none"/>
            <a:tailEnd len="med" w="med" type="triangle"/>
          </a:ln>
        </p:spPr>
      </p:cxnSp>
      <p:cxnSp>
        <p:nvCxnSpPr>
          <p:cNvPr id="420" name="Google Shape;420;p24"/>
          <p:cNvCxnSpPr>
            <a:stCxn id="413" idx="3"/>
          </p:cNvCxnSpPr>
          <p:nvPr/>
        </p:nvCxnSpPr>
        <p:spPr>
          <a:xfrm rot="10800000">
            <a:off x="3660256" y="3368589"/>
            <a:ext cx="271500" cy="4800"/>
          </a:xfrm>
          <a:prstGeom prst="straightConnector1">
            <a:avLst/>
          </a:prstGeom>
          <a:noFill/>
          <a:ln cap="flat" cmpd="sng" w="9525">
            <a:solidFill>
              <a:schemeClr val="dk1"/>
            </a:solidFill>
            <a:prstDash val="solid"/>
            <a:miter lim="800000"/>
            <a:headEnd len="sm" w="sm" type="none"/>
            <a:tailEnd len="med" w="med" type="triangle"/>
          </a:ln>
        </p:spPr>
      </p:cxnSp>
      <p:pic>
        <p:nvPicPr>
          <p:cNvPr id="421" name="Google Shape;421;p24"/>
          <p:cNvPicPr preferRelativeResize="0"/>
          <p:nvPr/>
        </p:nvPicPr>
        <p:blipFill rotWithShape="1">
          <a:blip r:embed="rId3">
            <a:alphaModFix/>
          </a:blip>
          <a:srcRect b="0" l="0" r="0" t="0"/>
          <a:stretch/>
        </p:blipFill>
        <p:spPr>
          <a:xfrm>
            <a:off x="8752116" y="741536"/>
            <a:ext cx="2308688" cy="2308688"/>
          </a:xfrm>
          <a:prstGeom prst="rect">
            <a:avLst/>
          </a:prstGeom>
          <a:noFill/>
          <a:ln>
            <a:noFill/>
          </a:ln>
        </p:spPr>
      </p:pic>
      <p:pic>
        <p:nvPicPr>
          <p:cNvPr id="422" name="Google Shape;422;p24"/>
          <p:cNvPicPr preferRelativeResize="0"/>
          <p:nvPr/>
        </p:nvPicPr>
        <p:blipFill rotWithShape="1">
          <a:blip r:embed="rId4">
            <a:alphaModFix/>
          </a:blip>
          <a:srcRect b="0" l="0" r="0" t="0"/>
          <a:stretch/>
        </p:blipFill>
        <p:spPr>
          <a:xfrm>
            <a:off x="8651406" y="2084292"/>
            <a:ext cx="2239341" cy="2413454"/>
          </a:xfrm>
          <a:prstGeom prst="rect">
            <a:avLst/>
          </a:prstGeom>
          <a:noFill/>
          <a:ln>
            <a:noFill/>
          </a:ln>
        </p:spPr>
      </p:pic>
      <p:pic>
        <p:nvPicPr>
          <p:cNvPr id="423" name="Google Shape;423;p24"/>
          <p:cNvPicPr preferRelativeResize="0"/>
          <p:nvPr/>
        </p:nvPicPr>
        <p:blipFill rotWithShape="1">
          <a:blip r:embed="rId5">
            <a:alphaModFix/>
          </a:blip>
          <a:srcRect b="0" l="0" r="0" t="0"/>
          <a:stretch/>
        </p:blipFill>
        <p:spPr>
          <a:xfrm>
            <a:off x="1107059" y="3373390"/>
            <a:ext cx="2281765" cy="2281765"/>
          </a:xfrm>
          <a:prstGeom prst="rect">
            <a:avLst/>
          </a:prstGeom>
          <a:noFill/>
          <a:ln>
            <a:noFill/>
          </a:ln>
        </p:spPr>
      </p:pic>
      <p:pic>
        <p:nvPicPr>
          <p:cNvPr id="424" name="Google Shape;424;p24"/>
          <p:cNvPicPr preferRelativeResize="0"/>
          <p:nvPr/>
        </p:nvPicPr>
        <p:blipFill rotWithShape="1">
          <a:blip r:embed="rId6">
            <a:alphaModFix/>
          </a:blip>
          <a:srcRect b="0" l="0" r="0" t="0"/>
          <a:stretch/>
        </p:blipFill>
        <p:spPr>
          <a:xfrm>
            <a:off x="1377324" y="2323857"/>
            <a:ext cx="1965204" cy="12654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5"/>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 – Catchment characteristics</a:t>
            </a:r>
            <a:endParaRPr/>
          </a:p>
        </p:txBody>
      </p:sp>
      <p:sp>
        <p:nvSpPr>
          <p:cNvPr id="430" name="Google Shape;430;p25"/>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1" name="Google Shape;431;p25"/>
          <p:cNvPicPr preferRelativeResize="0"/>
          <p:nvPr/>
        </p:nvPicPr>
        <p:blipFill rotWithShape="1">
          <a:blip r:embed="rId3">
            <a:alphaModFix/>
          </a:blip>
          <a:srcRect b="0" l="0" r="0" t="0"/>
          <a:stretch/>
        </p:blipFill>
        <p:spPr>
          <a:xfrm>
            <a:off x="1365578" y="1224981"/>
            <a:ext cx="4102508" cy="4102508"/>
          </a:xfrm>
          <a:prstGeom prst="rect">
            <a:avLst/>
          </a:prstGeom>
          <a:noFill/>
          <a:ln>
            <a:noFill/>
          </a:ln>
        </p:spPr>
      </p:pic>
      <p:pic>
        <p:nvPicPr>
          <p:cNvPr id="432" name="Google Shape;432;p25"/>
          <p:cNvPicPr preferRelativeResize="0"/>
          <p:nvPr/>
        </p:nvPicPr>
        <p:blipFill rotWithShape="1">
          <a:blip r:embed="rId4">
            <a:alphaModFix/>
          </a:blip>
          <a:srcRect b="57321" l="0" r="37989" t="0"/>
          <a:stretch/>
        </p:blipFill>
        <p:spPr>
          <a:xfrm>
            <a:off x="5600958" y="2290343"/>
            <a:ext cx="4140747" cy="1900440"/>
          </a:xfrm>
          <a:prstGeom prst="rect">
            <a:avLst/>
          </a:prstGeom>
          <a:noFill/>
          <a:ln>
            <a:noFill/>
          </a:ln>
        </p:spPr>
      </p:pic>
      <p:sp>
        <p:nvSpPr>
          <p:cNvPr id="433" name="Google Shape;433;p25"/>
          <p:cNvSpPr txBox="1"/>
          <p:nvPr/>
        </p:nvSpPr>
        <p:spPr>
          <a:xfrm>
            <a:off x="922948" y="4371213"/>
            <a:ext cx="53142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500">
                <a:solidFill>
                  <a:srgbClr val="FF0000"/>
                </a:solidFill>
                <a:latin typeface="Arial"/>
                <a:ea typeface="Arial"/>
                <a:cs typeface="Arial"/>
                <a:sym typeface="Arial"/>
              </a:rPr>
              <a:t>what kind and when? </a:t>
            </a:r>
            <a:endParaRPr/>
          </a:p>
          <a:p>
            <a:pPr indent="0" lvl="0" marL="0" marR="0" rtl="0" algn="ctr">
              <a:spcBef>
                <a:spcPts val="0"/>
              </a:spcBef>
              <a:spcAft>
                <a:spcPts val="0"/>
              </a:spcAft>
              <a:buNone/>
            </a:pPr>
            <a:r>
              <a:rPr i="1" lang="en-US" sz="1500">
                <a:solidFill>
                  <a:srgbClr val="FF0000"/>
                </a:solidFill>
                <a:latin typeface="Arial"/>
                <a:ea typeface="Arial"/>
                <a:cs typeface="Arial"/>
                <a:sym typeface="Arial"/>
              </a:rPr>
              <a:t>e.g., harvest? fire? forest cover? etc. </a:t>
            </a:r>
            <a:endParaRPr i="1" sz="1500">
              <a:solidFill>
                <a:srgbClr val="FF0000"/>
              </a:solidFill>
              <a:latin typeface="Arial"/>
              <a:ea typeface="Arial"/>
              <a:cs typeface="Arial"/>
              <a:sym typeface="Arial"/>
            </a:endParaRPr>
          </a:p>
        </p:txBody>
      </p:sp>
      <p:sp>
        <p:nvSpPr>
          <p:cNvPr id="434" name="Google Shape;434;p25"/>
          <p:cNvSpPr txBox="1"/>
          <p:nvPr/>
        </p:nvSpPr>
        <p:spPr>
          <a:xfrm>
            <a:off x="5138601" y="4360994"/>
            <a:ext cx="53142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500">
                <a:solidFill>
                  <a:srgbClr val="FF0000"/>
                </a:solidFill>
                <a:latin typeface="Arial"/>
                <a:ea typeface="Arial"/>
                <a:cs typeface="Arial"/>
                <a:sym typeface="Arial"/>
              </a:rPr>
              <a:t>delivery </a:t>
            </a:r>
            <a:endParaRPr/>
          </a:p>
          <a:p>
            <a:pPr indent="0" lvl="0" marL="0" marR="0" rtl="0" algn="ctr">
              <a:spcBef>
                <a:spcPts val="0"/>
              </a:spcBef>
              <a:spcAft>
                <a:spcPts val="0"/>
              </a:spcAft>
              <a:buNone/>
            </a:pPr>
            <a:r>
              <a:rPr i="1" lang="en-US" sz="1500">
                <a:solidFill>
                  <a:srgbClr val="FF0000"/>
                </a:solidFill>
                <a:latin typeface="Arial"/>
                <a:ea typeface="Arial"/>
                <a:cs typeface="Arial"/>
                <a:sym typeface="Arial"/>
              </a:rPr>
              <a:t>e.g., spatial/hydrological connections?</a:t>
            </a:r>
            <a:endParaRPr i="1" sz="1500">
              <a:solidFill>
                <a:srgbClr val="FF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6"/>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 – Catchment characteristics</a:t>
            </a:r>
            <a:endParaRPr/>
          </a:p>
        </p:txBody>
      </p:sp>
      <p:sp>
        <p:nvSpPr>
          <p:cNvPr id="440" name="Google Shape;440;p26"/>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41" name="Google Shape;441;p26"/>
          <p:cNvPicPr preferRelativeResize="0"/>
          <p:nvPr/>
        </p:nvPicPr>
        <p:blipFill rotWithShape="1">
          <a:blip r:embed="rId3">
            <a:alphaModFix/>
          </a:blip>
          <a:srcRect b="0" l="0" r="0" t="0"/>
          <a:stretch/>
        </p:blipFill>
        <p:spPr>
          <a:xfrm>
            <a:off x="104879" y="1568605"/>
            <a:ext cx="11863509" cy="3549496"/>
          </a:xfrm>
          <a:prstGeom prst="rect">
            <a:avLst/>
          </a:prstGeom>
          <a:noFill/>
          <a:ln cap="flat" cmpd="sng" w="9525">
            <a:solidFill>
              <a:schemeClr val="dk1"/>
            </a:solidFill>
            <a:prstDash val="solid"/>
            <a:round/>
            <a:headEnd len="sm" w="sm" type="none"/>
            <a:tailEnd len="sm" w="sm" type="none"/>
          </a:ln>
        </p:spPr>
      </p:pic>
      <p:sp>
        <p:nvSpPr>
          <p:cNvPr id="442" name="Google Shape;442;p26"/>
          <p:cNvSpPr txBox="1"/>
          <p:nvPr/>
        </p:nvSpPr>
        <p:spPr>
          <a:xfrm>
            <a:off x="4510811" y="5372940"/>
            <a:ext cx="3051644" cy="8617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Annual context</a:t>
            </a:r>
            <a:br>
              <a:rPr i="1" lang="en-US" sz="2500">
                <a:solidFill>
                  <a:srgbClr val="FF0000"/>
                </a:solidFill>
                <a:latin typeface="Arial"/>
                <a:ea typeface="Arial"/>
                <a:cs typeface="Arial"/>
                <a:sym typeface="Arial"/>
              </a:rPr>
            </a:br>
            <a:endParaRPr i="1" sz="250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7"/>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 – Catchment characteristics</a:t>
            </a:r>
            <a:endParaRPr/>
          </a:p>
        </p:txBody>
      </p:sp>
      <p:sp>
        <p:nvSpPr>
          <p:cNvPr id="449" name="Google Shape;449;p27"/>
          <p:cNvSpPr txBox="1"/>
          <p:nvPr>
            <p:ph idx="1" type="body"/>
          </p:nvPr>
        </p:nvSpPr>
        <p:spPr>
          <a:xfrm>
            <a:off x="396751" y="1341152"/>
            <a:ext cx="10972800"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67"/>
              <a:buFont typeface="Arial"/>
              <a:buNone/>
            </a:pPr>
            <a:r>
              <a:t/>
            </a:r>
            <a:endParaRPr sz="2667">
              <a:latin typeface="Arial"/>
              <a:ea typeface="Arial"/>
              <a:cs typeface="Arial"/>
              <a:sym typeface="Arial"/>
            </a:endParaRPr>
          </a:p>
          <a:p>
            <a:pPr indent="0" lvl="0" marL="0" rtl="0" algn="l">
              <a:lnSpc>
                <a:spcPct val="90000"/>
              </a:lnSpc>
              <a:spcBef>
                <a:spcPts val="1000"/>
              </a:spcBef>
              <a:spcAft>
                <a:spcPts val="0"/>
              </a:spcAft>
              <a:buClr>
                <a:schemeClr val="dk1"/>
              </a:buClr>
              <a:buSzPts val="1867"/>
              <a:buFont typeface="Arial"/>
              <a:buNone/>
            </a:pPr>
            <a:r>
              <a:t/>
            </a:r>
            <a:endParaRPr i="1" sz="2667">
              <a:latin typeface="Arial"/>
              <a:ea typeface="Arial"/>
              <a:cs typeface="Arial"/>
              <a:sym typeface="Arial"/>
            </a:endParaRPr>
          </a:p>
          <a:p>
            <a:pPr indent="-168789" lvl="0" marL="287338" rtl="0" algn="l">
              <a:lnSpc>
                <a:spcPct val="90000"/>
              </a:lnSpc>
              <a:spcBef>
                <a:spcPts val="1000"/>
              </a:spcBef>
              <a:spcAft>
                <a:spcPts val="0"/>
              </a:spcAft>
              <a:buClr>
                <a:schemeClr val="dk1"/>
              </a:buClr>
              <a:buSzPts val="1867"/>
              <a:buFont typeface="Arial"/>
              <a:buNone/>
            </a:pPr>
            <a:r>
              <a:t/>
            </a:r>
            <a:endParaRPr sz="2667">
              <a:latin typeface="Arial"/>
              <a:ea typeface="Arial"/>
              <a:cs typeface="Arial"/>
              <a:sym typeface="Arial"/>
            </a:endParaRPr>
          </a:p>
        </p:txBody>
      </p:sp>
      <p:sp>
        <p:nvSpPr>
          <p:cNvPr id="450" name="Google Shape;450;p27"/>
          <p:cNvSpPr txBox="1"/>
          <p:nvPr/>
        </p:nvSpPr>
        <p:spPr>
          <a:xfrm>
            <a:off x="279400" y="974571"/>
            <a:ext cx="11607800" cy="4525963"/>
          </a:xfrm>
          <a:prstGeom prst="rect">
            <a:avLst/>
          </a:prstGeom>
          <a:noFill/>
          <a:ln>
            <a:noFill/>
          </a:ln>
        </p:spPr>
        <p:txBody>
          <a:bodyPr anchorCtr="0" anchor="t" bIns="60950" lIns="121900" spcFirstLastPara="1" rIns="121900" wrap="square" tIns="60950">
            <a:normAutofit/>
          </a:bodyPr>
          <a:lstStyle/>
          <a:p>
            <a:pPr indent="0" lvl="0" marL="0" marR="0" rtl="0" algn="ctr">
              <a:spcBef>
                <a:spcPts val="0"/>
              </a:spcBef>
              <a:spcAft>
                <a:spcPts val="0"/>
              </a:spcAft>
              <a:buClr>
                <a:srgbClr val="FF0000"/>
              </a:buClr>
              <a:buSzPts val="2667"/>
              <a:buFont typeface="Arial"/>
              <a:buNone/>
            </a:pPr>
            <a:r>
              <a:rPr lang="en-US" sz="2667">
                <a:solidFill>
                  <a:srgbClr val="FF0000"/>
                </a:solidFill>
                <a:latin typeface="Arial"/>
                <a:ea typeface="Arial"/>
                <a:cs typeface="Arial"/>
                <a:sym typeface="Arial"/>
              </a:rPr>
              <a:t>Weighting disturbances by different types of hydrological connections</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rgbClr val="000000"/>
              </a:buClr>
              <a:buSzPts val="2667"/>
              <a:buFont typeface="Arial"/>
              <a:buNone/>
            </a:pPr>
            <a:r>
              <a:rPr lang="en-US" sz="2667">
                <a:solidFill>
                  <a:srgbClr val="000000"/>
                </a:solidFill>
                <a:latin typeface="Arial"/>
                <a:ea typeface="Arial"/>
                <a:cs typeface="Arial"/>
                <a:sym typeface="Arial"/>
              </a:rPr>
              <a:t>	 </a:t>
            </a:r>
            <a:endParaRPr/>
          </a:p>
          <a:p>
            <a:pPr indent="0" lvl="0" marL="0" marR="0" rtl="0" algn="l">
              <a:spcBef>
                <a:spcPts val="533"/>
              </a:spcBef>
              <a:spcAft>
                <a:spcPts val="0"/>
              </a:spcAft>
              <a:buClr>
                <a:schemeClr val="dk1"/>
              </a:buClr>
              <a:buSzPts val="2667"/>
              <a:buFont typeface="Arial"/>
              <a:buNone/>
            </a:pPr>
            <a:r>
              <a:t/>
            </a:r>
            <a:endParaRPr sz="2667">
              <a:solidFill>
                <a:srgbClr val="000000"/>
              </a:solidFill>
              <a:latin typeface="Arial"/>
              <a:ea typeface="Arial"/>
              <a:cs typeface="Arial"/>
              <a:sym typeface="Arial"/>
            </a:endParaRPr>
          </a:p>
        </p:txBody>
      </p:sp>
      <p:pic>
        <p:nvPicPr>
          <p:cNvPr id="451" name="Google Shape;451;p27"/>
          <p:cNvPicPr preferRelativeResize="0"/>
          <p:nvPr/>
        </p:nvPicPr>
        <p:blipFill rotWithShape="1">
          <a:blip r:embed="rId3">
            <a:alphaModFix/>
          </a:blip>
          <a:srcRect b="0" l="0" r="0" t="0"/>
          <a:stretch/>
        </p:blipFill>
        <p:spPr>
          <a:xfrm>
            <a:off x="6037945" y="1837660"/>
            <a:ext cx="6042476" cy="4029455"/>
          </a:xfrm>
          <a:prstGeom prst="rect">
            <a:avLst/>
          </a:prstGeom>
          <a:noFill/>
          <a:ln>
            <a:noFill/>
          </a:ln>
        </p:spPr>
      </p:pic>
      <p:sp>
        <p:nvSpPr>
          <p:cNvPr id="452" name="Google Shape;452;p27"/>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53" name="Google Shape;453;p27"/>
          <p:cNvPicPr preferRelativeResize="0"/>
          <p:nvPr/>
        </p:nvPicPr>
        <p:blipFill rotWithShape="1">
          <a:blip r:embed="rId4">
            <a:alphaModFix/>
          </a:blip>
          <a:srcRect b="0" l="0" r="0" t="0"/>
          <a:stretch/>
        </p:blipFill>
        <p:spPr>
          <a:xfrm>
            <a:off x="913371" y="1753101"/>
            <a:ext cx="4166629" cy="409531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8"/>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a:t>
            </a:r>
            <a:endParaRPr/>
          </a:p>
        </p:txBody>
      </p:sp>
      <p:sp>
        <p:nvSpPr>
          <p:cNvPr id="460" name="Google Shape;460;p28"/>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1" name="Google Shape;461;p28"/>
          <p:cNvSpPr txBox="1"/>
          <p:nvPr/>
        </p:nvSpPr>
        <p:spPr>
          <a:xfrm>
            <a:off x="650408" y="3173333"/>
            <a:ext cx="3281348" cy="4001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Mercury concentration</a:t>
            </a:r>
            <a:endParaRPr/>
          </a:p>
        </p:txBody>
      </p:sp>
      <p:sp>
        <p:nvSpPr>
          <p:cNvPr id="462" name="Google Shape;462;p28"/>
          <p:cNvSpPr txBox="1"/>
          <p:nvPr/>
        </p:nvSpPr>
        <p:spPr>
          <a:xfrm>
            <a:off x="5056830" y="1561461"/>
            <a:ext cx="398811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Catchment characteristics</a:t>
            </a:r>
            <a:br>
              <a:rPr i="1" lang="en-US" sz="2000">
                <a:solidFill>
                  <a:srgbClr val="000000"/>
                </a:solidFill>
                <a:latin typeface="Arial"/>
                <a:ea typeface="Arial"/>
                <a:cs typeface="Arial"/>
                <a:sym typeface="Arial"/>
              </a:rPr>
            </a:br>
            <a:r>
              <a:rPr i="1" lang="en-US" sz="1600">
                <a:solidFill>
                  <a:srgbClr val="000000"/>
                </a:solidFill>
                <a:latin typeface="Arial"/>
                <a:ea typeface="Arial"/>
                <a:cs typeface="Arial"/>
                <a:sym typeface="Arial"/>
              </a:rPr>
              <a:t>(i.e., what materials? how delivered?) </a:t>
            </a:r>
            <a:endParaRPr i="1" sz="1600">
              <a:solidFill>
                <a:srgbClr val="000000"/>
              </a:solidFill>
              <a:latin typeface="Arial"/>
              <a:ea typeface="Arial"/>
              <a:cs typeface="Arial"/>
              <a:sym typeface="Arial"/>
            </a:endParaRPr>
          </a:p>
        </p:txBody>
      </p:sp>
      <p:sp>
        <p:nvSpPr>
          <p:cNvPr id="463" name="Google Shape;463;p28"/>
          <p:cNvSpPr txBox="1"/>
          <p:nvPr/>
        </p:nvSpPr>
        <p:spPr>
          <a:xfrm>
            <a:off x="5328296" y="3050224"/>
            <a:ext cx="305164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Landscape context</a:t>
            </a:r>
            <a:br>
              <a:rPr i="1" lang="en-US" sz="2000">
                <a:solidFill>
                  <a:srgbClr val="FF0000"/>
                </a:solidFill>
                <a:latin typeface="Arial"/>
                <a:ea typeface="Arial"/>
                <a:cs typeface="Arial"/>
                <a:sym typeface="Arial"/>
              </a:rPr>
            </a:br>
            <a:r>
              <a:rPr i="1" lang="en-US" sz="1600">
                <a:solidFill>
                  <a:srgbClr val="FF0000"/>
                </a:solidFill>
                <a:latin typeface="Arial"/>
                <a:ea typeface="Arial"/>
                <a:cs typeface="Arial"/>
                <a:sym typeface="Arial"/>
              </a:rPr>
              <a:t>(e.g., where does the lake fit?</a:t>
            </a:r>
            <a:r>
              <a:rPr i="1" lang="en-US" sz="1600">
                <a:solidFill>
                  <a:srgbClr val="000000"/>
                </a:solidFill>
                <a:latin typeface="Arial"/>
                <a:ea typeface="Arial"/>
                <a:cs typeface="Arial"/>
                <a:sym typeface="Arial"/>
              </a:rPr>
              <a:t>) </a:t>
            </a:r>
            <a:endParaRPr i="1" sz="1600">
              <a:solidFill>
                <a:srgbClr val="000000"/>
              </a:solidFill>
              <a:latin typeface="Arial"/>
              <a:ea typeface="Arial"/>
              <a:cs typeface="Arial"/>
              <a:sym typeface="Arial"/>
            </a:endParaRPr>
          </a:p>
        </p:txBody>
      </p:sp>
      <p:sp>
        <p:nvSpPr>
          <p:cNvPr id="464" name="Google Shape;464;p28"/>
          <p:cNvSpPr txBox="1"/>
          <p:nvPr/>
        </p:nvSpPr>
        <p:spPr>
          <a:xfrm>
            <a:off x="4850358" y="4508211"/>
            <a:ext cx="43774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Unmeasured spatial variation</a:t>
            </a:r>
            <a:br>
              <a:rPr i="1" lang="en-US" sz="2000">
                <a:solidFill>
                  <a:srgbClr val="000000"/>
                </a:solidFill>
                <a:latin typeface="Arial"/>
                <a:ea typeface="Arial"/>
                <a:cs typeface="Arial"/>
                <a:sym typeface="Arial"/>
              </a:rPr>
            </a:br>
            <a:r>
              <a:rPr i="1" lang="en-US" sz="1600">
                <a:solidFill>
                  <a:srgbClr val="000000"/>
                </a:solidFill>
                <a:latin typeface="Arial"/>
                <a:ea typeface="Arial"/>
                <a:cs typeface="Arial"/>
                <a:sym typeface="Arial"/>
              </a:rPr>
              <a:t>(i.e., what variables/scales are we missing?) </a:t>
            </a:r>
            <a:endParaRPr i="1" sz="1600">
              <a:solidFill>
                <a:srgbClr val="000000"/>
              </a:solidFill>
              <a:latin typeface="Arial"/>
              <a:ea typeface="Arial"/>
              <a:cs typeface="Arial"/>
              <a:sym typeface="Arial"/>
            </a:endParaRPr>
          </a:p>
        </p:txBody>
      </p:sp>
      <p:cxnSp>
        <p:nvCxnSpPr>
          <p:cNvPr id="465" name="Google Shape;465;p28"/>
          <p:cNvCxnSpPr>
            <a:stCxn id="462" idx="1"/>
            <a:endCxn id="461" idx="3"/>
          </p:cNvCxnSpPr>
          <p:nvPr/>
        </p:nvCxnSpPr>
        <p:spPr>
          <a:xfrm flipH="1">
            <a:off x="3931830" y="1884627"/>
            <a:ext cx="1125000" cy="1488900"/>
          </a:xfrm>
          <a:prstGeom prst="straightConnector1">
            <a:avLst/>
          </a:prstGeom>
          <a:noFill/>
          <a:ln cap="flat" cmpd="sng" w="9525">
            <a:solidFill>
              <a:schemeClr val="dk1"/>
            </a:solidFill>
            <a:prstDash val="solid"/>
            <a:miter lim="800000"/>
            <a:headEnd len="sm" w="sm" type="none"/>
            <a:tailEnd len="med" w="med" type="triangle"/>
          </a:ln>
        </p:spPr>
      </p:cxnSp>
      <p:cxnSp>
        <p:nvCxnSpPr>
          <p:cNvPr id="466" name="Google Shape;466;p28"/>
          <p:cNvCxnSpPr>
            <a:stCxn id="463" idx="1"/>
            <a:endCxn id="461" idx="3"/>
          </p:cNvCxnSpPr>
          <p:nvPr/>
        </p:nvCxnSpPr>
        <p:spPr>
          <a:xfrm rot="10800000">
            <a:off x="3931796" y="3373389"/>
            <a:ext cx="1396500" cy="0"/>
          </a:xfrm>
          <a:prstGeom prst="straightConnector1">
            <a:avLst/>
          </a:prstGeom>
          <a:noFill/>
          <a:ln cap="flat" cmpd="sng" w="9525">
            <a:solidFill>
              <a:schemeClr val="dk1"/>
            </a:solidFill>
            <a:prstDash val="solid"/>
            <a:miter lim="800000"/>
            <a:headEnd len="sm" w="sm" type="none"/>
            <a:tailEnd len="med" w="med" type="triangle"/>
          </a:ln>
        </p:spPr>
      </p:cxnSp>
      <p:cxnSp>
        <p:nvCxnSpPr>
          <p:cNvPr id="467" name="Google Shape;467;p28"/>
          <p:cNvCxnSpPr>
            <a:stCxn id="464" idx="1"/>
            <a:endCxn id="461" idx="3"/>
          </p:cNvCxnSpPr>
          <p:nvPr/>
        </p:nvCxnSpPr>
        <p:spPr>
          <a:xfrm rot="10800000">
            <a:off x="3931758" y="3373377"/>
            <a:ext cx="918600" cy="1458000"/>
          </a:xfrm>
          <a:prstGeom prst="straightConnector1">
            <a:avLst/>
          </a:prstGeom>
          <a:noFill/>
          <a:ln cap="flat" cmpd="sng" w="9525">
            <a:solidFill>
              <a:schemeClr val="dk1"/>
            </a:solidFill>
            <a:prstDash val="solid"/>
            <a:miter lim="800000"/>
            <a:headEnd len="sm" w="sm" type="none"/>
            <a:tailEnd len="med" w="med" type="triangle"/>
          </a:ln>
        </p:spPr>
      </p:cxnSp>
      <p:cxnSp>
        <p:nvCxnSpPr>
          <p:cNvPr id="468" name="Google Shape;468;p28"/>
          <p:cNvCxnSpPr>
            <a:stCxn id="461" idx="3"/>
          </p:cNvCxnSpPr>
          <p:nvPr/>
        </p:nvCxnSpPr>
        <p:spPr>
          <a:xfrm rot="10800000">
            <a:off x="3660256" y="3368589"/>
            <a:ext cx="271500" cy="4800"/>
          </a:xfrm>
          <a:prstGeom prst="straightConnector1">
            <a:avLst/>
          </a:prstGeom>
          <a:noFill/>
          <a:ln cap="flat" cmpd="sng" w="9525">
            <a:solidFill>
              <a:schemeClr val="dk1"/>
            </a:solidFill>
            <a:prstDash val="solid"/>
            <a:miter lim="800000"/>
            <a:headEnd len="sm" w="sm" type="none"/>
            <a:tailEnd len="med" w="med" type="triangle"/>
          </a:ln>
        </p:spPr>
      </p:cxnSp>
      <p:pic>
        <p:nvPicPr>
          <p:cNvPr id="469" name="Google Shape;469;p28"/>
          <p:cNvPicPr preferRelativeResize="0"/>
          <p:nvPr/>
        </p:nvPicPr>
        <p:blipFill rotWithShape="1">
          <a:blip r:embed="rId3">
            <a:alphaModFix/>
          </a:blip>
          <a:srcRect b="0" l="0" r="0" t="0"/>
          <a:stretch/>
        </p:blipFill>
        <p:spPr>
          <a:xfrm>
            <a:off x="8752116" y="741536"/>
            <a:ext cx="2308688" cy="2308688"/>
          </a:xfrm>
          <a:prstGeom prst="rect">
            <a:avLst/>
          </a:prstGeom>
          <a:noFill/>
          <a:ln>
            <a:noFill/>
          </a:ln>
        </p:spPr>
      </p:pic>
      <p:pic>
        <p:nvPicPr>
          <p:cNvPr id="470" name="Google Shape;470;p28"/>
          <p:cNvPicPr preferRelativeResize="0"/>
          <p:nvPr/>
        </p:nvPicPr>
        <p:blipFill rotWithShape="1">
          <a:blip r:embed="rId4">
            <a:alphaModFix/>
          </a:blip>
          <a:srcRect b="0" l="0" r="0" t="0"/>
          <a:stretch/>
        </p:blipFill>
        <p:spPr>
          <a:xfrm>
            <a:off x="8651406" y="2084292"/>
            <a:ext cx="2239341" cy="2413454"/>
          </a:xfrm>
          <a:prstGeom prst="rect">
            <a:avLst/>
          </a:prstGeom>
          <a:noFill/>
          <a:ln>
            <a:noFill/>
          </a:ln>
        </p:spPr>
      </p:pic>
      <p:pic>
        <p:nvPicPr>
          <p:cNvPr id="471" name="Google Shape;471;p28"/>
          <p:cNvPicPr preferRelativeResize="0"/>
          <p:nvPr/>
        </p:nvPicPr>
        <p:blipFill rotWithShape="1">
          <a:blip r:embed="rId5">
            <a:alphaModFix/>
          </a:blip>
          <a:srcRect b="0" l="0" r="0" t="0"/>
          <a:stretch/>
        </p:blipFill>
        <p:spPr>
          <a:xfrm>
            <a:off x="1107059" y="3373390"/>
            <a:ext cx="2281765" cy="2281765"/>
          </a:xfrm>
          <a:prstGeom prst="rect">
            <a:avLst/>
          </a:prstGeom>
          <a:noFill/>
          <a:ln>
            <a:noFill/>
          </a:ln>
        </p:spPr>
      </p:pic>
      <p:pic>
        <p:nvPicPr>
          <p:cNvPr id="472" name="Google Shape;472;p28"/>
          <p:cNvPicPr preferRelativeResize="0"/>
          <p:nvPr/>
        </p:nvPicPr>
        <p:blipFill rotWithShape="1">
          <a:blip r:embed="rId6">
            <a:alphaModFix/>
          </a:blip>
          <a:srcRect b="0" l="0" r="0" t="0"/>
          <a:stretch/>
        </p:blipFill>
        <p:spPr>
          <a:xfrm>
            <a:off x="1377324" y="2323857"/>
            <a:ext cx="1965204" cy="126548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29"/>
          <p:cNvPicPr preferRelativeResize="0"/>
          <p:nvPr/>
        </p:nvPicPr>
        <p:blipFill rotWithShape="1">
          <a:blip r:embed="rId3">
            <a:alphaModFix/>
          </a:blip>
          <a:srcRect b="0" l="0" r="0" t="0"/>
          <a:stretch/>
        </p:blipFill>
        <p:spPr>
          <a:xfrm>
            <a:off x="4971268" y="-485804"/>
            <a:ext cx="6453874" cy="6453874"/>
          </a:xfrm>
          <a:prstGeom prst="rect">
            <a:avLst/>
          </a:prstGeom>
          <a:noFill/>
          <a:ln>
            <a:noFill/>
          </a:ln>
        </p:spPr>
      </p:pic>
      <p:sp>
        <p:nvSpPr>
          <p:cNvPr id="479" name="Google Shape;479;p29"/>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 – Landscape context</a:t>
            </a:r>
            <a:endParaRPr/>
          </a:p>
        </p:txBody>
      </p:sp>
      <p:sp>
        <p:nvSpPr>
          <p:cNvPr id="480" name="Google Shape;480;p29"/>
          <p:cNvSpPr txBox="1"/>
          <p:nvPr>
            <p:ph idx="1" type="body"/>
          </p:nvPr>
        </p:nvSpPr>
        <p:spPr>
          <a:xfrm>
            <a:off x="396751" y="1341152"/>
            <a:ext cx="10972800"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67"/>
              <a:buFont typeface="Arial"/>
              <a:buNone/>
            </a:pPr>
            <a:r>
              <a:t/>
            </a:r>
            <a:endParaRPr sz="2667">
              <a:latin typeface="Arial"/>
              <a:ea typeface="Arial"/>
              <a:cs typeface="Arial"/>
              <a:sym typeface="Arial"/>
            </a:endParaRPr>
          </a:p>
          <a:p>
            <a:pPr indent="0" lvl="0" marL="0" rtl="0" algn="l">
              <a:lnSpc>
                <a:spcPct val="90000"/>
              </a:lnSpc>
              <a:spcBef>
                <a:spcPts val="1000"/>
              </a:spcBef>
              <a:spcAft>
                <a:spcPts val="0"/>
              </a:spcAft>
              <a:buClr>
                <a:schemeClr val="dk1"/>
              </a:buClr>
              <a:buSzPts val="1867"/>
              <a:buFont typeface="Arial"/>
              <a:buNone/>
            </a:pPr>
            <a:r>
              <a:t/>
            </a:r>
            <a:endParaRPr i="1" sz="2667">
              <a:latin typeface="Arial"/>
              <a:ea typeface="Arial"/>
              <a:cs typeface="Arial"/>
              <a:sym typeface="Arial"/>
            </a:endParaRPr>
          </a:p>
          <a:p>
            <a:pPr indent="-168789" lvl="0" marL="287338" rtl="0" algn="l">
              <a:lnSpc>
                <a:spcPct val="90000"/>
              </a:lnSpc>
              <a:spcBef>
                <a:spcPts val="1000"/>
              </a:spcBef>
              <a:spcAft>
                <a:spcPts val="0"/>
              </a:spcAft>
              <a:buClr>
                <a:schemeClr val="dk1"/>
              </a:buClr>
              <a:buSzPts val="1867"/>
              <a:buFont typeface="Arial"/>
              <a:buNone/>
            </a:pPr>
            <a:r>
              <a:t/>
            </a:r>
            <a:endParaRPr sz="2667">
              <a:latin typeface="Arial"/>
              <a:ea typeface="Arial"/>
              <a:cs typeface="Arial"/>
              <a:sym typeface="Arial"/>
            </a:endParaRPr>
          </a:p>
        </p:txBody>
      </p:sp>
      <p:sp>
        <p:nvSpPr>
          <p:cNvPr id="481" name="Google Shape;481;p29"/>
          <p:cNvSpPr txBox="1"/>
          <p:nvPr/>
        </p:nvSpPr>
        <p:spPr>
          <a:xfrm>
            <a:off x="615139" y="795460"/>
            <a:ext cx="10972800" cy="4525963"/>
          </a:xfrm>
          <a:prstGeom prst="rect">
            <a:avLst/>
          </a:prstGeom>
          <a:noFill/>
          <a:ln>
            <a:noFill/>
          </a:ln>
        </p:spPr>
        <p:txBody>
          <a:bodyPr anchorCtr="0" anchor="t" bIns="60950" lIns="121900" spcFirstLastPara="1" rIns="121900" wrap="square" tIns="60950">
            <a:noAutofit/>
          </a:bodyPr>
          <a:lstStyle/>
          <a:p>
            <a:pPr indent="0" lvl="0" marL="0" marR="0" rtl="0" algn="l">
              <a:spcBef>
                <a:spcPts val="0"/>
              </a:spcBef>
              <a:spcAft>
                <a:spcPts val="0"/>
              </a:spcAft>
              <a:buClr>
                <a:schemeClr val="dk1"/>
              </a:buClr>
              <a:buSzPts val="2500"/>
              <a:buFont typeface="Arial"/>
              <a:buNone/>
            </a:pPr>
            <a:r>
              <a:t/>
            </a:r>
            <a:endParaRPr sz="2500">
              <a:solidFill>
                <a:srgbClr val="FF0000"/>
              </a:solidFill>
              <a:latin typeface="Arial"/>
              <a:ea typeface="Arial"/>
              <a:cs typeface="Arial"/>
              <a:sym typeface="Arial"/>
            </a:endParaRPr>
          </a:p>
          <a:p>
            <a:pPr indent="0" lvl="0" marL="0" marR="0" rtl="0" algn="l">
              <a:spcBef>
                <a:spcPts val="500"/>
              </a:spcBef>
              <a:spcAft>
                <a:spcPts val="0"/>
              </a:spcAft>
              <a:buClr>
                <a:schemeClr val="dk1"/>
              </a:buClr>
              <a:buSzPts val="2500"/>
              <a:buFont typeface="Arial"/>
              <a:buNone/>
            </a:pPr>
            <a:r>
              <a:t/>
            </a:r>
            <a:endParaRPr sz="2500">
              <a:solidFill>
                <a:srgbClr val="FF0000"/>
              </a:solidFill>
              <a:latin typeface="Arial"/>
              <a:ea typeface="Arial"/>
              <a:cs typeface="Arial"/>
              <a:sym typeface="Arial"/>
            </a:endParaRPr>
          </a:p>
          <a:p>
            <a:pPr indent="0" lvl="0" marL="0" marR="0" rtl="0" algn="l">
              <a:spcBef>
                <a:spcPts val="500"/>
              </a:spcBef>
              <a:spcAft>
                <a:spcPts val="0"/>
              </a:spcAft>
              <a:buClr>
                <a:schemeClr val="dk1"/>
              </a:buClr>
              <a:buSzPts val="2500"/>
              <a:buFont typeface="Arial"/>
              <a:buNone/>
            </a:pPr>
            <a:r>
              <a:t/>
            </a:r>
            <a:endParaRPr sz="2500">
              <a:solidFill>
                <a:srgbClr val="FF0000"/>
              </a:solidFill>
              <a:latin typeface="Arial"/>
              <a:ea typeface="Arial"/>
              <a:cs typeface="Arial"/>
              <a:sym typeface="Arial"/>
            </a:endParaRPr>
          </a:p>
          <a:p>
            <a:pPr indent="0" lvl="0" marL="0" marR="0" rtl="0" algn="l">
              <a:spcBef>
                <a:spcPts val="500"/>
              </a:spcBef>
              <a:spcAft>
                <a:spcPts val="0"/>
              </a:spcAft>
              <a:buClr>
                <a:srgbClr val="000000"/>
              </a:buClr>
              <a:buSzPts val="2500"/>
              <a:buFont typeface="Arial"/>
              <a:buNone/>
            </a:pPr>
            <a:r>
              <a:rPr lang="en-US" sz="2500">
                <a:solidFill>
                  <a:srgbClr val="000000"/>
                </a:solidFill>
                <a:latin typeface="Arial"/>
                <a:ea typeface="Arial"/>
                <a:cs typeface="Arial"/>
                <a:sym typeface="Arial"/>
              </a:rPr>
              <a:t>		 </a:t>
            </a:r>
            <a:endParaRPr/>
          </a:p>
          <a:p>
            <a:pPr indent="0" lvl="0" marL="0" marR="0" rtl="0" algn="l">
              <a:spcBef>
                <a:spcPts val="500"/>
              </a:spcBef>
              <a:spcAft>
                <a:spcPts val="0"/>
              </a:spcAft>
              <a:buClr>
                <a:schemeClr val="dk1"/>
              </a:buClr>
              <a:buSzPts val="2500"/>
              <a:buFont typeface="Arial"/>
              <a:buNone/>
            </a:pPr>
            <a:r>
              <a:t/>
            </a:r>
            <a:endParaRPr sz="2500">
              <a:solidFill>
                <a:srgbClr val="000000"/>
              </a:solidFill>
              <a:latin typeface="Arial"/>
              <a:ea typeface="Arial"/>
              <a:cs typeface="Arial"/>
              <a:sym typeface="Arial"/>
            </a:endParaRPr>
          </a:p>
        </p:txBody>
      </p:sp>
      <p:sp>
        <p:nvSpPr>
          <p:cNvPr id="482" name="Google Shape;482;p29"/>
          <p:cNvSpPr txBox="1"/>
          <p:nvPr/>
        </p:nvSpPr>
        <p:spPr>
          <a:xfrm>
            <a:off x="586727" y="1463149"/>
            <a:ext cx="5588257" cy="3514621"/>
          </a:xfrm>
          <a:prstGeom prst="rect">
            <a:avLst/>
          </a:prstGeom>
          <a:noFill/>
          <a:ln>
            <a:noFill/>
          </a:ln>
        </p:spPr>
        <p:txBody>
          <a:bodyPr anchorCtr="0" anchor="t" bIns="60950" lIns="121900" spcFirstLastPara="1" rIns="121900" wrap="square" tIns="60950">
            <a:noAutofit/>
          </a:bodyPr>
          <a:lstStyle/>
          <a:p>
            <a:pPr indent="0" lvl="0" marL="0" marR="0" rtl="0" algn="l">
              <a:spcBef>
                <a:spcPts val="0"/>
              </a:spcBef>
              <a:spcAft>
                <a:spcPts val="0"/>
              </a:spcAft>
              <a:buClr>
                <a:schemeClr val="dk1"/>
              </a:buClr>
              <a:buSzPts val="2500"/>
              <a:buFont typeface="Arial"/>
              <a:buNone/>
            </a:pPr>
            <a:r>
              <a:t/>
            </a:r>
            <a:endParaRPr sz="2500">
              <a:solidFill>
                <a:srgbClr val="000000"/>
              </a:solidFill>
              <a:latin typeface="Arial"/>
              <a:ea typeface="Arial"/>
              <a:cs typeface="Arial"/>
              <a:sym typeface="Arial"/>
            </a:endParaRPr>
          </a:p>
          <a:p>
            <a:pPr indent="0" lvl="0" marL="0" marR="0" rtl="0" algn="l">
              <a:spcBef>
                <a:spcPts val="500"/>
              </a:spcBef>
              <a:spcAft>
                <a:spcPts val="0"/>
              </a:spcAft>
              <a:buClr>
                <a:srgbClr val="FF0000"/>
              </a:buClr>
              <a:buSzPts val="2500"/>
              <a:buFont typeface="Arial"/>
              <a:buNone/>
            </a:pPr>
            <a:r>
              <a:rPr lang="en-US" sz="2500">
                <a:solidFill>
                  <a:srgbClr val="FF0000"/>
                </a:solidFill>
                <a:latin typeface="Arial"/>
                <a:ea typeface="Arial"/>
                <a:cs typeface="Arial"/>
                <a:sym typeface="Arial"/>
              </a:rPr>
              <a:t>Examples of landscape context</a:t>
            </a:r>
            <a:endParaRPr/>
          </a:p>
          <a:p>
            <a:pPr indent="0" lvl="0" marL="0" marR="0" rtl="0" algn="l">
              <a:spcBef>
                <a:spcPts val="500"/>
              </a:spcBef>
              <a:spcAft>
                <a:spcPts val="0"/>
              </a:spcAft>
              <a:buClr>
                <a:schemeClr val="dk1"/>
              </a:buClr>
              <a:buSzPts val="2500"/>
              <a:buFont typeface="Arial"/>
              <a:buNone/>
            </a:pPr>
            <a:r>
              <a:t/>
            </a:r>
            <a:endParaRPr sz="2500">
              <a:solidFill>
                <a:srgbClr val="000000"/>
              </a:solidFill>
              <a:latin typeface="Arial"/>
              <a:ea typeface="Arial"/>
              <a:cs typeface="Arial"/>
              <a:sym typeface="Arial"/>
            </a:endParaRPr>
          </a:p>
          <a:p>
            <a:pPr indent="0" lvl="0" marL="0" marR="0" rtl="0" algn="l">
              <a:spcBef>
                <a:spcPts val="500"/>
              </a:spcBef>
              <a:spcAft>
                <a:spcPts val="0"/>
              </a:spcAft>
              <a:buClr>
                <a:srgbClr val="000000"/>
              </a:buClr>
              <a:buSzPts val="2500"/>
              <a:buFont typeface="Arial"/>
              <a:buNone/>
            </a:pPr>
            <a:r>
              <a:rPr lang="en-US" sz="2500">
                <a:solidFill>
                  <a:srgbClr val="000000"/>
                </a:solidFill>
                <a:latin typeface="Arial"/>
                <a:ea typeface="Arial"/>
                <a:cs typeface="Arial"/>
                <a:sym typeface="Arial"/>
              </a:rPr>
              <a:t>lake area:  119 ha</a:t>
            </a:r>
            <a:endParaRPr sz="2500">
              <a:solidFill>
                <a:srgbClr val="000000"/>
              </a:solidFill>
              <a:latin typeface="Arial"/>
              <a:ea typeface="Arial"/>
              <a:cs typeface="Arial"/>
              <a:sym typeface="Arial"/>
            </a:endParaRPr>
          </a:p>
          <a:p>
            <a:pPr indent="0" lvl="0" marL="0" marR="0" rtl="0" algn="l">
              <a:spcBef>
                <a:spcPts val="500"/>
              </a:spcBef>
              <a:spcAft>
                <a:spcPts val="0"/>
              </a:spcAft>
              <a:buClr>
                <a:srgbClr val="000000"/>
              </a:buClr>
              <a:buSzPts val="2500"/>
              <a:buFont typeface="Arial"/>
              <a:buNone/>
            </a:pPr>
            <a:r>
              <a:rPr lang="en-US" sz="2500">
                <a:solidFill>
                  <a:srgbClr val="000000"/>
                </a:solidFill>
                <a:latin typeface="Arial"/>
                <a:ea typeface="Arial"/>
                <a:cs typeface="Arial"/>
                <a:sym typeface="Arial"/>
              </a:rPr>
              <a:t>lake:lakeshed area proportion: 0.08</a:t>
            </a:r>
            <a:endParaRPr sz="2500">
              <a:solidFill>
                <a:srgbClr val="000000"/>
              </a:solidFill>
              <a:latin typeface="Arial"/>
              <a:ea typeface="Arial"/>
              <a:cs typeface="Arial"/>
              <a:sym typeface="Arial"/>
            </a:endParaRPr>
          </a:p>
          <a:p>
            <a:pPr indent="0" lvl="0" marL="0" marR="0" rtl="0" algn="l">
              <a:spcBef>
                <a:spcPts val="500"/>
              </a:spcBef>
              <a:spcAft>
                <a:spcPts val="0"/>
              </a:spcAft>
              <a:buClr>
                <a:srgbClr val="000000"/>
              </a:buClr>
              <a:buSzPts val="2500"/>
              <a:buFont typeface="Arial"/>
              <a:buNone/>
            </a:pPr>
            <a:r>
              <a:rPr lang="en-US" sz="2500">
                <a:solidFill>
                  <a:srgbClr val="000000"/>
                </a:solidFill>
                <a:latin typeface="Arial"/>
                <a:ea typeface="Arial"/>
                <a:cs typeface="Arial"/>
                <a:sym typeface="Arial"/>
              </a:rPr>
              <a:t>lake:catchment area proportion: 0.01</a:t>
            </a:r>
            <a:endParaRPr sz="2500">
              <a:solidFill>
                <a:srgbClr val="000000"/>
              </a:solidFill>
              <a:latin typeface="Arial"/>
              <a:ea typeface="Arial"/>
              <a:cs typeface="Arial"/>
              <a:sym typeface="Arial"/>
            </a:endParaRPr>
          </a:p>
          <a:p>
            <a:pPr indent="0" lvl="0" marL="0" marR="0" rtl="0" algn="l">
              <a:spcBef>
                <a:spcPts val="500"/>
              </a:spcBef>
              <a:spcAft>
                <a:spcPts val="0"/>
              </a:spcAft>
              <a:buClr>
                <a:srgbClr val="000000"/>
              </a:buClr>
              <a:buSzPts val="2500"/>
              <a:buFont typeface="Arial"/>
              <a:buNone/>
            </a:pPr>
            <a:r>
              <a:rPr lang="en-US" sz="2500">
                <a:solidFill>
                  <a:srgbClr val="000000"/>
                </a:solidFill>
                <a:latin typeface="Arial"/>
                <a:ea typeface="Arial"/>
                <a:cs typeface="Arial"/>
                <a:sym typeface="Arial"/>
              </a:rPr>
              <a:t>proportion of lakes &gt; 5 ha = 0.07</a:t>
            </a:r>
            <a:endParaRPr/>
          </a:p>
          <a:p>
            <a:pPr indent="0" lvl="0" marL="0" marR="0" rtl="0" algn="l">
              <a:spcBef>
                <a:spcPts val="500"/>
              </a:spcBef>
              <a:spcAft>
                <a:spcPts val="0"/>
              </a:spcAft>
              <a:buClr>
                <a:srgbClr val="000000"/>
              </a:buClr>
              <a:buSzPts val="2500"/>
              <a:buFont typeface="Arial"/>
              <a:buNone/>
            </a:pPr>
            <a:r>
              <a:rPr lang="en-US" sz="2500">
                <a:solidFill>
                  <a:srgbClr val="000000"/>
                </a:solidFill>
                <a:latin typeface="Arial"/>
                <a:ea typeface="Arial"/>
                <a:cs typeface="Arial"/>
                <a:sym typeface="Arial"/>
              </a:rPr>
              <a:t>lake order: 6</a:t>
            </a:r>
            <a:endParaRPr/>
          </a:p>
          <a:p>
            <a:pPr indent="0" lvl="0" marL="0" marR="0" rtl="0" algn="l">
              <a:spcBef>
                <a:spcPts val="500"/>
              </a:spcBef>
              <a:spcAft>
                <a:spcPts val="0"/>
              </a:spcAft>
              <a:buClr>
                <a:schemeClr val="dk1"/>
              </a:buClr>
              <a:buSzPts val="2500"/>
              <a:buFont typeface="Arial"/>
              <a:buNone/>
            </a:pPr>
            <a:r>
              <a:t/>
            </a:r>
            <a:endParaRPr sz="2500">
              <a:solidFill>
                <a:srgbClr val="000000"/>
              </a:solidFill>
              <a:latin typeface="Arial"/>
              <a:ea typeface="Arial"/>
              <a:cs typeface="Arial"/>
              <a:sym typeface="Arial"/>
            </a:endParaRPr>
          </a:p>
          <a:p>
            <a:pPr indent="0" lvl="0" marL="0" marR="0" rtl="0" algn="l">
              <a:spcBef>
                <a:spcPts val="500"/>
              </a:spcBef>
              <a:spcAft>
                <a:spcPts val="0"/>
              </a:spcAft>
              <a:buClr>
                <a:schemeClr val="dk1"/>
              </a:buClr>
              <a:buSzPts val="2500"/>
              <a:buFont typeface="Arial"/>
              <a:buNone/>
            </a:pPr>
            <a:r>
              <a:t/>
            </a:r>
            <a:endParaRPr sz="2500">
              <a:solidFill>
                <a:srgbClr val="000000"/>
              </a:solidFill>
              <a:latin typeface="Arial"/>
              <a:ea typeface="Arial"/>
              <a:cs typeface="Arial"/>
              <a:sym typeface="Arial"/>
            </a:endParaRPr>
          </a:p>
        </p:txBody>
      </p:sp>
      <p:sp>
        <p:nvSpPr>
          <p:cNvPr id="483" name="Google Shape;483;p29"/>
          <p:cNvSpPr/>
          <p:nvPr/>
        </p:nvSpPr>
        <p:spPr>
          <a:xfrm>
            <a:off x="10670108" y="2000451"/>
            <a:ext cx="158889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Lake of interest</a:t>
            </a:r>
            <a:endParaRPr sz="1600">
              <a:solidFill>
                <a:srgbClr val="000000"/>
              </a:solidFill>
              <a:latin typeface="Arial"/>
              <a:ea typeface="Arial"/>
              <a:cs typeface="Arial"/>
              <a:sym typeface="Arial"/>
            </a:endParaRPr>
          </a:p>
        </p:txBody>
      </p:sp>
      <p:sp>
        <p:nvSpPr>
          <p:cNvPr id="484" name="Google Shape;484;p29"/>
          <p:cNvSpPr/>
          <p:nvPr/>
        </p:nvSpPr>
        <p:spPr>
          <a:xfrm>
            <a:off x="10655844" y="1318635"/>
            <a:ext cx="117692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Catchment</a:t>
            </a:r>
            <a:endParaRPr sz="1600">
              <a:solidFill>
                <a:srgbClr val="000000"/>
              </a:solidFill>
              <a:latin typeface="Arial"/>
              <a:ea typeface="Arial"/>
              <a:cs typeface="Arial"/>
              <a:sym typeface="Arial"/>
            </a:endParaRPr>
          </a:p>
        </p:txBody>
      </p:sp>
      <p:sp>
        <p:nvSpPr>
          <p:cNvPr id="485" name="Google Shape;485;p29"/>
          <p:cNvSpPr/>
          <p:nvPr/>
        </p:nvSpPr>
        <p:spPr>
          <a:xfrm>
            <a:off x="10666462" y="1672243"/>
            <a:ext cx="107273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Lakeshed</a:t>
            </a:r>
            <a:endParaRPr sz="1600">
              <a:solidFill>
                <a:srgbClr val="000000"/>
              </a:solidFill>
              <a:latin typeface="Arial"/>
              <a:ea typeface="Arial"/>
              <a:cs typeface="Arial"/>
              <a:sym typeface="Arial"/>
            </a:endParaRPr>
          </a:p>
        </p:txBody>
      </p:sp>
      <p:sp>
        <p:nvSpPr>
          <p:cNvPr id="486" name="Google Shape;486;p29"/>
          <p:cNvSpPr/>
          <p:nvPr/>
        </p:nvSpPr>
        <p:spPr>
          <a:xfrm>
            <a:off x="10588290" y="3085344"/>
            <a:ext cx="16225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Stream network</a:t>
            </a:r>
            <a:endParaRPr sz="1600">
              <a:solidFill>
                <a:srgbClr val="000000"/>
              </a:solidFill>
              <a:latin typeface="Arial"/>
              <a:ea typeface="Arial"/>
              <a:cs typeface="Arial"/>
              <a:sym typeface="Arial"/>
            </a:endParaRPr>
          </a:p>
        </p:txBody>
      </p:sp>
      <p:sp>
        <p:nvSpPr>
          <p:cNvPr id="487" name="Google Shape;487;p29"/>
          <p:cNvSpPr/>
          <p:nvPr/>
        </p:nvSpPr>
        <p:spPr>
          <a:xfrm>
            <a:off x="10587395" y="3390946"/>
            <a:ext cx="160973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Upstream lakes</a:t>
            </a:r>
            <a:endParaRPr sz="1600">
              <a:solidFill>
                <a:srgbClr val="000000"/>
              </a:solidFill>
              <a:latin typeface="Arial"/>
              <a:ea typeface="Arial"/>
              <a:cs typeface="Arial"/>
              <a:sym typeface="Arial"/>
            </a:endParaRPr>
          </a:p>
        </p:txBody>
      </p:sp>
      <p:cxnSp>
        <p:nvCxnSpPr>
          <p:cNvPr id="488" name="Google Shape;488;p29"/>
          <p:cNvCxnSpPr>
            <a:stCxn id="483" idx="1"/>
          </p:cNvCxnSpPr>
          <p:nvPr/>
        </p:nvCxnSpPr>
        <p:spPr>
          <a:xfrm flipH="1">
            <a:off x="7581608" y="2169728"/>
            <a:ext cx="3088500" cy="1221300"/>
          </a:xfrm>
          <a:prstGeom prst="straightConnector1">
            <a:avLst/>
          </a:prstGeom>
          <a:noFill/>
          <a:ln cap="flat" cmpd="sng" w="12700">
            <a:solidFill>
              <a:schemeClr val="dk1"/>
            </a:solidFill>
            <a:prstDash val="solid"/>
            <a:miter lim="800000"/>
            <a:headEnd len="sm" w="sm" type="none"/>
            <a:tailEnd len="med" w="med" type="triangle"/>
          </a:ln>
        </p:spPr>
      </p:cxnSp>
      <p:cxnSp>
        <p:nvCxnSpPr>
          <p:cNvPr id="489" name="Google Shape;489;p29"/>
          <p:cNvCxnSpPr>
            <a:stCxn id="484" idx="1"/>
          </p:cNvCxnSpPr>
          <p:nvPr/>
        </p:nvCxnSpPr>
        <p:spPr>
          <a:xfrm flipH="1">
            <a:off x="7378644" y="1487912"/>
            <a:ext cx="3277200" cy="160800"/>
          </a:xfrm>
          <a:prstGeom prst="straightConnector1">
            <a:avLst/>
          </a:prstGeom>
          <a:noFill/>
          <a:ln cap="flat" cmpd="sng" w="12700">
            <a:solidFill>
              <a:schemeClr val="dk1"/>
            </a:solidFill>
            <a:prstDash val="solid"/>
            <a:miter lim="800000"/>
            <a:headEnd len="sm" w="sm" type="none"/>
            <a:tailEnd len="med" w="med" type="triangle"/>
          </a:ln>
        </p:spPr>
      </p:cxnSp>
      <p:cxnSp>
        <p:nvCxnSpPr>
          <p:cNvPr id="490" name="Google Shape;490;p29"/>
          <p:cNvCxnSpPr>
            <a:stCxn id="485" idx="1"/>
          </p:cNvCxnSpPr>
          <p:nvPr/>
        </p:nvCxnSpPr>
        <p:spPr>
          <a:xfrm flipH="1">
            <a:off x="7826362" y="1841520"/>
            <a:ext cx="2840100" cy="1064400"/>
          </a:xfrm>
          <a:prstGeom prst="straightConnector1">
            <a:avLst/>
          </a:prstGeom>
          <a:noFill/>
          <a:ln cap="flat" cmpd="sng" w="12700">
            <a:solidFill>
              <a:schemeClr val="dk1"/>
            </a:solidFill>
            <a:prstDash val="solid"/>
            <a:miter lim="800000"/>
            <a:headEnd len="sm" w="sm" type="none"/>
            <a:tailEnd len="med" w="med" type="triangle"/>
          </a:ln>
        </p:spPr>
      </p:cxnSp>
      <p:cxnSp>
        <p:nvCxnSpPr>
          <p:cNvPr id="491" name="Google Shape;491;p29"/>
          <p:cNvCxnSpPr>
            <a:stCxn id="486" idx="1"/>
          </p:cNvCxnSpPr>
          <p:nvPr/>
        </p:nvCxnSpPr>
        <p:spPr>
          <a:xfrm rot="10800000">
            <a:off x="9448890" y="3220421"/>
            <a:ext cx="1139400" cy="34200"/>
          </a:xfrm>
          <a:prstGeom prst="straightConnector1">
            <a:avLst/>
          </a:prstGeom>
          <a:noFill/>
          <a:ln cap="flat" cmpd="sng" w="12700">
            <a:solidFill>
              <a:schemeClr val="dk1"/>
            </a:solidFill>
            <a:prstDash val="solid"/>
            <a:miter lim="800000"/>
            <a:headEnd len="sm" w="sm" type="none"/>
            <a:tailEnd len="med" w="med" type="triangle"/>
          </a:ln>
        </p:spPr>
      </p:cxnSp>
      <p:cxnSp>
        <p:nvCxnSpPr>
          <p:cNvPr id="492" name="Google Shape;492;p29"/>
          <p:cNvCxnSpPr>
            <a:stCxn id="487" idx="1"/>
          </p:cNvCxnSpPr>
          <p:nvPr/>
        </p:nvCxnSpPr>
        <p:spPr>
          <a:xfrm rot="10800000">
            <a:off x="9537695" y="3514323"/>
            <a:ext cx="1049700" cy="45900"/>
          </a:xfrm>
          <a:prstGeom prst="straightConnector1">
            <a:avLst/>
          </a:prstGeom>
          <a:noFill/>
          <a:ln cap="flat" cmpd="sng" w="12700">
            <a:solidFill>
              <a:schemeClr val="dk1"/>
            </a:solidFill>
            <a:prstDash val="solid"/>
            <a:miter lim="800000"/>
            <a:headEnd len="sm" w="sm" type="none"/>
            <a:tailEnd len="med" w="med" type="triangle"/>
          </a:ln>
        </p:spPr>
      </p:cxnSp>
      <p:cxnSp>
        <p:nvCxnSpPr>
          <p:cNvPr id="493" name="Google Shape;493;p29"/>
          <p:cNvCxnSpPr>
            <a:stCxn id="484" idx="1"/>
          </p:cNvCxnSpPr>
          <p:nvPr/>
        </p:nvCxnSpPr>
        <p:spPr>
          <a:xfrm flipH="1">
            <a:off x="7826544" y="1487912"/>
            <a:ext cx="2829300" cy="1345200"/>
          </a:xfrm>
          <a:prstGeom prst="straightConnector1">
            <a:avLst/>
          </a:prstGeom>
          <a:noFill/>
          <a:ln cap="flat" cmpd="sng" w="12700">
            <a:solidFill>
              <a:schemeClr val="dk1"/>
            </a:solidFill>
            <a:prstDash val="solid"/>
            <a:miter lim="800000"/>
            <a:headEnd len="sm" w="sm" type="none"/>
            <a:tailEnd len="med" w="med" type="triangle"/>
          </a:ln>
        </p:spPr>
      </p:cxnSp>
      <p:sp>
        <p:nvSpPr>
          <p:cNvPr id="494" name="Google Shape;494;p29"/>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Contaminant comparison challenges</a:t>
            </a:r>
            <a:endParaRPr/>
          </a:p>
        </p:txBody>
      </p:sp>
      <p:sp>
        <p:nvSpPr>
          <p:cNvPr id="116" name="Google Shape;116;p3"/>
          <p:cNvSpPr txBox="1"/>
          <p:nvPr>
            <p:ph idx="1" type="body"/>
          </p:nvPr>
        </p:nvSpPr>
        <p:spPr>
          <a:xfrm>
            <a:off x="0" y="990599"/>
            <a:ext cx="12188951" cy="48852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750"/>
              <a:buFont typeface="Arial"/>
              <a:buNone/>
            </a:pPr>
            <a:r>
              <a:rPr lang="en-US"/>
              <a:t>“Opportunistic sampling”/budgets limit samples for estimating at waterbody-level </a:t>
            </a:r>
            <a:endParaRPr/>
          </a:p>
          <a:p>
            <a:pPr indent="0" lvl="0" marL="0" rtl="0" algn="l">
              <a:lnSpc>
                <a:spcPct val="90000"/>
              </a:lnSpc>
              <a:spcBef>
                <a:spcPts val="1000"/>
              </a:spcBef>
              <a:spcAft>
                <a:spcPts val="0"/>
              </a:spcAft>
              <a:buClr>
                <a:schemeClr val="dk1"/>
              </a:buClr>
              <a:buSzPts val="1750"/>
              <a:buFont typeface="Arial"/>
              <a:buNone/>
            </a:pPr>
            <a:r>
              <a:rPr lang="en-US"/>
              <a:t>Comparing lakes - use </a:t>
            </a:r>
            <a:r>
              <a:rPr lang="en-US">
                <a:solidFill>
                  <a:srgbClr val="FF0000"/>
                </a:solidFill>
              </a:rPr>
              <a:t>average</a:t>
            </a:r>
            <a:r>
              <a:rPr lang="en-US"/>
              <a:t>? </a:t>
            </a:r>
            <a:r>
              <a:rPr lang="en-US">
                <a:solidFill>
                  <a:srgbClr val="FF0000"/>
                </a:solidFill>
              </a:rPr>
              <a:t>size-based</a:t>
            </a:r>
            <a:r>
              <a:rPr lang="en-US"/>
              <a:t> due to contaminant-size relationships?</a:t>
            </a:r>
            <a:endParaRPr/>
          </a:p>
          <a:p>
            <a:pPr indent="0" lvl="0" marL="0" rtl="0" algn="l">
              <a:lnSpc>
                <a:spcPct val="90000"/>
              </a:lnSpc>
              <a:spcBef>
                <a:spcPts val="1000"/>
              </a:spcBef>
              <a:spcAft>
                <a:spcPts val="0"/>
              </a:spcAft>
              <a:buClr>
                <a:schemeClr val="dk1"/>
              </a:buClr>
              <a:buSzPts val="1750"/>
              <a:buFont typeface="Arial"/>
              <a:buNone/>
            </a:pPr>
            <a:r>
              <a:t/>
            </a:r>
            <a:endParaRPr/>
          </a:p>
          <a:p>
            <a:pPr indent="0" lvl="0" marL="0" rtl="0" algn="l">
              <a:lnSpc>
                <a:spcPct val="90000"/>
              </a:lnSpc>
              <a:spcBef>
                <a:spcPts val="1000"/>
              </a:spcBef>
              <a:spcAft>
                <a:spcPts val="0"/>
              </a:spcAft>
              <a:buClr>
                <a:schemeClr val="dk1"/>
              </a:buClr>
              <a:buSzPts val="1750"/>
              <a:buFont typeface="Arial"/>
              <a:buNone/>
            </a:pPr>
            <a:r>
              <a:t/>
            </a:r>
            <a:endParaRPr/>
          </a:p>
          <a:p>
            <a:pPr indent="0" lvl="1" marL="287338" rtl="0" algn="l">
              <a:lnSpc>
                <a:spcPct val="90000"/>
              </a:lnSpc>
              <a:spcBef>
                <a:spcPts val="500"/>
              </a:spcBef>
              <a:spcAft>
                <a:spcPts val="0"/>
              </a:spcAft>
              <a:buClr>
                <a:schemeClr val="dk1"/>
              </a:buClr>
              <a:buSzPts val="1625"/>
              <a:buFont typeface="Arial"/>
              <a:buNone/>
            </a:pPr>
            <a:r>
              <a:t/>
            </a:r>
            <a:endParaRPr/>
          </a:p>
        </p:txBody>
      </p:sp>
      <p:sp>
        <p:nvSpPr>
          <p:cNvPr id="117" name="Google Shape;117;p3"/>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8" name="Google Shape;118;p3"/>
          <p:cNvPicPr preferRelativeResize="0"/>
          <p:nvPr/>
        </p:nvPicPr>
        <p:blipFill rotWithShape="1">
          <a:blip r:embed="rId3">
            <a:alphaModFix/>
          </a:blip>
          <a:srcRect b="0" l="0" r="0" t="0"/>
          <a:stretch/>
        </p:blipFill>
        <p:spPr>
          <a:xfrm>
            <a:off x="1984388" y="2093384"/>
            <a:ext cx="7564964" cy="378248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0"/>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a:t>
            </a:r>
            <a:endParaRPr/>
          </a:p>
        </p:txBody>
      </p:sp>
      <p:sp>
        <p:nvSpPr>
          <p:cNvPr id="501" name="Google Shape;501;p30"/>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2" name="Google Shape;502;p30"/>
          <p:cNvSpPr txBox="1"/>
          <p:nvPr/>
        </p:nvSpPr>
        <p:spPr>
          <a:xfrm>
            <a:off x="650408" y="3173333"/>
            <a:ext cx="3281348" cy="4001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Mercury concentration</a:t>
            </a:r>
            <a:endParaRPr/>
          </a:p>
        </p:txBody>
      </p:sp>
      <p:sp>
        <p:nvSpPr>
          <p:cNvPr id="503" name="Google Shape;503;p30"/>
          <p:cNvSpPr txBox="1"/>
          <p:nvPr/>
        </p:nvSpPr>
        <p:spPr>
          <a:xfrm>
            <a:off x="5056830" y="1561461"/>
            <a:ext cx="398811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Catchment characteristics</a:t>
            </a:r>
            <a:br>
              <a:rPr i="1" lang="en-US" sz="2000">
                <a:solidFill>
                  <a:srgbClr val="000000"/>
                </a:solidFill>
                <a:latin typeface="Arial"/>
                <a:ea typeface="Arial"/>
                <a:cs typeface="Arial"/>
                <a:sym typeface="Arial"/>
              </a:rPr>
            </a:br>
            <a:r>
              <a:rPr i="1" lang="en-US" sz="1600">
                <a:solidFill>
                  <a:srgbClr val="000000"/>
                </a:solidFill>
                <a:latin typeface="Arial"/>
                <a:ea typeface="Arial"/>
                <a:cs typeface="Arial"/>
                <a:sym typeface="Arial"/>
              </a:rPr>
              <a:t>(i.e., what materials? how delivered?) </a:t>
            </a:r>
            <a:endParaRPr i="1" sz="1600">
              <a:solidFill>
                <a:srgbClr val="000000"/>
              </a:solidFill>
              <a:latin typeface="Arial"/>
              <a:ea typeface="Arial"/>
              <a:cs typeface="Arial"/>
              <a:sym typeface="Arial"/>
            </a:endParaRPr>
          </a:p>
        </p:txBody>
      </p:sp>
      <p:sp>
        <p:nvSpPr>
          <p:cNvPr id="504" name="Google Shape;504;p30"/>
          <p:cNvSpPr txBox="1"/>
          <p:nvPr/>
        </p:nvSpPr>
        <p:spPr>
          <a:xfrm>
            <a:off x="5328296" y="3050224"/>
            <a:ext cx="305164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Landscape context</a:t>
            </a:r>
            <a:br>
              <a:rPr i="1" lang="en-US" sz="2000">
                <a:solidFill>
                  <a:srgbClr val="000000"/>
                </a:solidFill>
                <a:latin typeface="Arial"/>
                <a:ea typeface="Arial"/>
                <a:cs typeface="Arial"/>
                <a:sym typeface="Arial"/>
              </a:rPr>
            </a:br>
            <a:r>
              <a:rPr i="1" lang="en-US" sz="1600">
                <a:solidFill>
                  <a:srgbClr val="000000"/>
                </a:solidFill>
                <a:latin typeface="Arial"/>
                <a:ea typeface="Arial"/>
                <a:cs typeface="Arial"/>
                <a:sym typeface="Arial"/>
              </a:rPr>
              <a:t>(e.g., where does the lake fit?) </a:t>
            </a:r>
            <a:endParaRPr i="1" sz="1600">
              <a:solidFill>
                <a:srgbClr val="000000"/>
              </a:solidFill>
              <a:latin typeface="Arial"/>
              <a:ea typeface="Arial"/>
              <a:cs typeface="Arial"/>
              <a:sym typeface="Arial"/>
            </a:endParaRPr>
          </a:p>
        </p:txBody>
      </p:sp>
      <p:sp>
        <p:nvSpPr>
          <p:cNvPr id="505" name="Google Shape;505;p30"/>
          <p:cNvSpPr txBox="1"/>
          <p:nvPr/>
        </p:nvSpPr>
        <p:spPr>
          <a:xfrm>
            <a:off x="4850358" y="4508211"/>
            <a:ext cx="43774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Unmeasured spatial variation</a:t>
            </a:r>
            <a:br>
              <a:rPr i="1" lang="en-US" sz="2000">
                <a:solidFill>
                  <a:srgbClr val="FF0000"/>
                </a:solidFill>
                <a:latin typeface="Arial"/>
                <a:ea typeface="Arial"/>
                <a:cs typeface="Arial"/>
                <a:sym typeface="Arial"/>
              </a:rPr>
            </a:br>
            <a:r>
              <a:rPr i="1" lang="en-US" sz="1600">
                <a:solidFill>
                  <a:srgbClr val="FF0000"/>
                </a:solidFill>
                <a:latin typeface="Arial"/>
                <a:ea typeface="Arial"/>
                <a:cs typeface="Arial"/>
                <a:sym typeface="Arial"/>
              </a:rPr>
              <a:t>(i.e., what variables/scales are we missing?) </a:t>
            </a:r>
            <a:endParaRPr i="1" sz="1600">
              <a:solidFill>
                <a:srgbClr val="FF0000"/>
              </a:solidFill>
              <a:latin typeface="Arial"/>
              <a:ea typeface="Arial"/>
              <a:cs typeface="Arial"/>
              <a:sym typeface="Arial"/>
            </a:endParaRPr>
          </a:p>
        </p:txBody>
      </p:sp>
      <p:cxnSp>
        <p:nvCxnSpPr>
          <p:cNvPr id="506" name="Google Shape;506;p30"/>
          <p:cNvCxnSpPr>
            <a:stCxn id="503" idx="1"/>
            <a:endCxn id="502" idx="3"/>
          </p:cNvCxnSpPr>
          <p:nvPr/>
        </p:nvCxnSpPr>
        <p:spPr>
          <a:xfrm flipH="1">
            <a:off x="3931830" y="1884627"/>
            <a:ext cx="1125000" cy="1488900"/>
          </a:xfrm>
          <a:prstGeom prst="straightConnector1">
            <a:avLst/>
          </a:prstGeom>
          <a:noFill/>
          <a:ln cap="flat" cmpd="sng" w="9525">
            <a:solidFill>
              <a:schemeClr val="dk1"/>
            </a:solidFill>
            <a:prstDash val="solid"/>
            <a:miter lim="800000"/>
            <a:headEnd len="sm" w="sm" type="none"/>
            <a:tailEnd len="med" w="med" type="triangle"/>
          </a:ln>
        </p:spPr>
      </p:cxnSp>
      <p:cxnSp>
        <p:nvCxnSpPr>
          <p:cNvPr id="507" name="Google Shape;507;p30"/>
          <p:cNvCxnSpPr>
            <a:stCxn id="504" idx="1"/>
            <a:endCxn id="502" idx="3"/>
          </p:cNvCxnSpPr>
          <p:nvPr/>
        </p:nvCxnSpPr>
        <p:spPr>
          <a:xfrm rot="10800000">
            <a:off x="3931796" y="3373389"/>
            <a:ext cx="1396500" cy="0"/>
          </a:xfrm>
          <a:prstGeom prst="straightConnector1">
            <a:avLst/>
          </a:prstGeom>
          <a:noFill/>
          <a:ln cap="flat" cmpd="sng" w="9525">
            <a:solidFill>
              <a:schemeClr val="dk1"/>
            </a:solidFill>
            <a:prstDash val="solid"/>
            <a:miter lim="800000"/>
            <a:headEnd len="sm" w="sm" type="none"/>
            <a:tailEnd len="med" w="med" type="triangle"/>
          </a:ln>
        </p:spPr>
      </p:cxnSp>
      <p:cxnSp>
        <p:nvCxnSpPr>
          <p:cNvPr id="508" name="Google Shape;508;p30"/>
          <p:cNvCxnSpPr>
            <a:stCxn id="505" idx="1"/>
            <a:endCxn id="502" idx="3"/>
          </p:cNvCxnSpPr>
          <p:nvPr/>
        </p:nvCxnSpPr>
        <p:spPr>
          <a:xfrm rot="10800000">
            <a:off x="3931758" y="3373377"/>
            <a:ext cx="918600" cy="1458000"/>
          </a:xfrm>
          <a:prstGeom prst="straightConnector1">
            <a:avLst/>
          </a:prstGeom>
          <a:noFill/>
          <a:ln cap="flat" cmpd="sng" w="9525">
            <a:solidFill>
              <a:schemeClr val="dk1"/>
            </a:solidFill>
            <a:prstDash val="solid"/>
            <a:miter lim="800000"/>
            <a:headEnd len="sm" w="sm" type="none"/>
            <a:tailEnd len="med" w="med" type="triangle"/>
          </a:ln>
        </p:spPr>
      </p:cxnSp>
      <p:cxnSp>
        <p:nvCxnSpPr>
          <p:cNvPr id="509" name="Google Shape;509;p30"/>
          <p:cNvCxnSpPr>
            <a:stCxn id="502" idx="3"/>
          </p:cNvCxnSpPr>
          <p:nvPr/>
        </p:nvCxnSpPr>
        <p:spPr>
          <a:xfrm rot="10800000">
            <a:off x="3660256" y="3368589"/>
            <a:ext cx="271500" cy="4800"/>
          </a:xfrm>
          <a:prstGeom prst="straightConnector1">
            <a:avLst/>
          </a:prstGeom>
          <a:noFill/>
          <a:ln cap="flat" cmpd="sng" w="9525">
            <a:solidFill>
              <a:schemeClr val="dk1"/>
            </a:solidFill>
            <a:prstDash val="solid"/>
            <a:miter lim="800000"/>
            <a:headEnd len="sm" w="sm" type="none"/>
            <a:tailEnd len="med" w="med" type="triangle"/>
          </a:ln>
        </p:spPr>
      </p:cxnSp>
      <p:pic>
        <p:nvPicPr>
          <p:cNvPr id="510" name="Google Shape;510;p30"/>
          <p:cNvPicPr preferRelativeResize="0"/>
          <p:nvPr/>
        </p:nvPicPr>
        <p:blipFill rotWithShape="1">
          <a:blip r:embed="rId3">
            <a:alphaModFix/>
          </a:blip>
          <a:srcRect b="0" l="0" r="0" t="0"/>
          <a:stretch/>
        </p:blipFill>
        <p:spPr>
          <a:xfrm>
            <a:off x="8752116" y="741536"/>
            <a:ext cx="2308688" cy="2308688"/>
          </a:xfrm>
          <a:prstGeom prst="rect">
            <a:avLst/>
          </a:prstGeom>
          <a:noFill/>
          <a:ln>
            <a:noFill/>
          </a:ln>
        </p:spPr>
      </p:pic>
      <p:pic>
        <p:nvPicPr>
          <p:cNvPr id="511" name="Google Shape;511;p30"/>
          <p:cNvPicPr preferRelativeResize="0"/>
          <p:nvPr/>
        </p:nvPicPr>
        <p:blipFill rotWithShape="1">
          <a:blip r:embed="rId4">
            <a:alphaModFix/>
          </a:blip>
          <a:srcRect b="0" l="0" r="0" t="0"/>
          <a:stretch/>
        </p:blipFill>
        <p:spPr>
          <a:xfrm>
            <a:off x="8651406" y="2084292"/>
            <a:ext cx="2239341" cy="2413454"/>
          </a:xfrm>
          <a:prstGeom prst="rect">
            <a:avLst/>
          </a:prstGeom>
          <a:noFill/>
          <a:ln>
            <a:noFill/>
          </a:ln>
        </p:spPr>
      </p:pic>
      <p:pic>
        <p:nvPicPr>
          <p:cNvPr id="512" name="Google Shape;512;p30"/>
          <p:cNvPicPr preferRelativeResize="0"/>
          <p:nvPr/>
        </p:nvPicPr>
        <p:blipFill rotWithShape="1">
          <a:blip r:embed="rId5">
            <a:alphaModFix/>
          </a:blip>
          <a:srcRect b="0" l="0" r="0" t="0"/>
          <a:stretch/>
        </p:blipFill>
        <p:spPr>
          <a:xfrm>
            <a:off x="1107059" y="3373390"/>
            <a:ext cx="2281765" cy="2281765"/>
          </a:xfrm>
          <a:prstGeom prst="rect">
            <a:avLst/>
          </a:prstGeom>
          <a:noFill/>
          <a:ln>
            <a:noFill/>
          </a:ln>
        </p:spPr>
      </p:pic>
      <p:pic>
        <p:nvPicPr>
          <p:cNvPr id="513" name="Google Shape;513;p30"/>
          <p:cNvPicPr preferRelativeResize="0"/>
          <p:nvPr/>
        </p:nvPicPr>
        <p:blipFill rotWithShape="1">
          <a:blip r:embed="rId6">
            <a:alphaModFix/>
          </a:blip>
          <a:srcRect b="0" l="0" r="0" t="0"/>
          <a:stretch/>
        </p:blipFill>
        <p:spPr>
          <a:xfrm>
            <a:off x="1377324" y="2323857"/>
            <a:ext cx="1965204" cy="126548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1"/>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 – Unmeasured spatial variation</a:t>
            </a:r>
            <a:endParaRPr/>
          </a:p>
        </p:txBody>
      </p:sp>
      <p:sp>
        <p:nvSpPr>
          <p:cNvPr id="520" name="Google Shape;520;p31"/>
          <p:cNvSpPr txBox="1"/>
          <p:nvPr>
            <p:ph idx="1" type="body"/>
          </p:nvPr>
        </p:nvSpPr>
        <p:spPr>
          <a:xfrm>
            <a:off x="396751" y="1341152"/>
            <a:ext cx="10972800"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67"/>
              <a:buFont typeface="Arial"/>
              <a:buNone/>
            </a:pPr>
            <a:r>
              <a:t/>
            </a:r>
            <a:endParaRPr sz="2667"/>
          </a:p>
          <a:p>
            <a:pPr indent="0" lvl="0" marL="0" rtl="0" algn="l">
              <a:lnSpc>
                <a:spcPct val="90000"/>
              </a:lnSpc>
              <a:spcBef>
                <a:spcPts val="1000"/>
              </a:spcBef>
              <a:spcAft>
                <a:spcPts val="0"/>
              </a:spcAft>
              <a:buClr>
                <a:schemeClr val="dk1"/>
              </a:buClr>
              <a:buSzPts val="1867"/>
              <a:buFont typeface="Arial"/>
              <a:buNone/>
            </a:pPr>
            <a:r>
              <a:t/>
            </a:r>
            <a:endParaRPr i="1" sz="2667"/>
          </a:p>
          <a:p>
            <a:pPr indent="-168789" lvl="0" marL="287338" rtl="0" algn="l">
              <a:lnSpc>
                <a:spcPct val="90000"/>
              </a:lnSpc>
              <a:spcBef>
                <a:spcPts val="1000"/>
              </a:spcBef>
              <a:spcAft>
                <a:spcPts val="0"/>
              </a:spcAft>
              <a:buClr>
                <a:schemeClr val="dk1"/>
              </a:buClr>
              <a:buSzPts val="1867"/>
              <a:buFont typeface="Arial"/>
              <a:buNone/>
            </a:pPr>
            <a:r>
              <a:t/>
            </a:r>
            <a:endParaRPr sz="2667"/>
          </a:p>
        </p:txBody>
      </p:sp>
      <p:sp>
        <p:nvSpPr>
          <p:cNvPr id="521" name="Google Shape;521;p31"/>
          <p:cNvSpPr txBox="1"/>
          <p:nvPr/>
        </p:nvSpPr>
        <p:spPr>
          <a:xfrm>
            <a:off x="604184" y="974571"/>
            <a:ext cx="10972800" cy="4525963"/>
          </a:xfrm>
          <a:prstGeom prst="rect">
            <a:avLst/>
          </a:prstGeom>
          <a:noFill/>
          <a:ln>
            <a:noFill/>
          </a:ln>
        </p:spPr>
        <p:txBody>
          <a:bodyPr anchorCtr="0" anchor="t" bIns="60950" lIns="121900" spcFirstLastPara="1" rIns="121900" wrap="square" tIns="60950">
            <a:normAutofit/>
          </a:bodyPr>
          <a:lstStyle/>
          <a:p>
            <a:pPr indent="0" lvl="0" marL="0" marR="0" rtl="0" algn="l">
              <a:spcBef>
                <a:spcPts val="0"/>
              </a:spcBef>
              <a:spcAft>
                <a:spcPts val="0"/>
              </a:spcAft>
              <a:buClr>
                <a:srgbClr val="FF0000"/>
              </a:buClr>
              <a:buSzPts val="2667"/>
              <a:buFont typeface="Arial"/>
              <a:buNone/>
            </a:pPr>
            <a:r>
              <a:rPr lang="en-US" sz="2667">
                <a:solidFill>
                  <a:srgbClr val="FF0000"/>
                </a:solidFill>
                <a:latin typeface="Arial"/>
                <a:ea typeface="Arial"/>
                <a:cs typeface="Arial"/>
                <a:sym typeface="Arial"/>
              </a:rPr>
              <a:t>Unmeasured spatial variation (Moran’s Eigenvector Mapping; MEM)</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t/>
            </a:r>
            <a:endParaRPr sz="2667">
              <a:solidFill>
                <a:srgbClr val="FF0000"/>
              </a:solidFill>
              <a:latin typeface="Arial"/>
              <a:ea typeface="Arial"/>
              <a:cs typeface="Arial"/>
              <a:sym typeface="Arial"/>
            </a:endParaRPr>
          </a:p>
          <a:p>
            <a:pPr indent="0" lvl="0" marL="0" marR="0" rtl="0" algn="l">
              <a:spcBef>
                <a:spcPts val="533"/>
              </a:spcBef>
              <a:spcAft>
                <a:spcPts val="0"/>
              </a:spcAft>
              <a:buClr>
                <a:schemeClr val="dk1"/>
              </a:buClr>
              <a:buSzPts val="2667"/>
              <a:buFont typeface="Arial"/>
              <a:buNone/>
            </a:pPr>
            <a:r>
              <a:rPr lang="en-US" sz="2667">
                <a:solidFill>
                  <a:schemeClr val="dk1"/>
                </a:solidFill>
                <a:latin typeface="Arial"/>
                <a:ea typeface="Arial"/>
                <a:cs typeface="Arial"/>
                <a:sym typeface="Arial"/>
              </a:rPr>
              <a:t>		 </a:t>
            </a:r>
            <a:endParaRPr/>
          </a:p>
          <a:p>
            <a:pPr indent="0" lvl="0" marL="0" marR="0" rtl="0" algn="l">
              <a:spcBef>
                <a:spcPts val="533"/>
              </a:spcBef>
              <a:spcAft>
                <a:spcPts val="0"/>
              </a:spcAft>
              <a:buClr>
                <a:schemeClr val="dk1"/>
              </a:buClr>
              <a:buSzPts val="2667"/>
              <a:buFont typeface="Arial"/>
              <a:buNone/>
            </a:pPr>
            <a:r>
              <a:t/>
            </a:r>
            <a:endParaRPr sz="2667">
              <a:solidFill>
                <a:schemeClr val="dk1"/>
              </a:solidFill>
              <a:latin typeface="Arial"/>
              <a:ea typeface="Arial"/>
              <a:cs typeface="Arial"/>
              <a:sym typeface="Arial"/>
            </a:endParaRPr>
          </a:p>
        </p:txBody>
      </p:sp>
      <p:sp>
        <p:nvSpPr>
          <p:cNvPr id="522" name="Google Shape;522;p31"/>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3" name="Google Shape;523;p31"/>
          <p:cNvSpPr txBox="1"/>
          <p:nvPr/>
        </p:nvSpPr>
        <p:spPr>
          <a:xfrm>
            <a:off x="3200944" y="5667122"/>
            <a:ext cx="6109353"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Roughly speaking, a Principal Coordinates Analysis on the between-lake distance matrix </a:t>
            </a:r>
            <a:endParaRPr sz="2000">
              <a:solidFill>
                <a:schemeClr val="dk1"/>
              </a:solidFill>
              <a:latin typeface="Arial"/>
              <a:ea typeface="Arial"/>
              <a:cs typeface="Arial"/>
              <a:sym typeface="Arial"/>
            </a:endParaRPr>
          </a:p>
        </p:txBody>
      </p:sp>
      <p:pic>
        <p:nvPicPr>
          <p:cNvPr id="524" name="Google Shape;524;p31"/>
          <p:cNvPicPr preferRelativeResize="0"/>
          <p:nvPr/>
        </p:nvPicPr>
        <p:blipFill rotWithShape="1">
          <a:blip r:embed="rId3">
            <a:alphaModFix/>
          </a:blip>
          <a:srcRect b="0" l="489" r="0" t="43094"/>
          <a:stretch/>
        </p:blipFill>
        <p:spPr>
          <a:xfrm>
            <a:off x="266700" y="1562100"/>
            <a:ext cx="11705239" cy="38368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2"/>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a:t>
            </a:r>
            <a:endParaRPr/>
          </a:p>
        </p:txBody>
      </p:sp>
      <p:sp>
        <p:nvSpPr>
          <p:cNvPr id="531" name="Google Shape;531;p32"/>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2" name="Google Shape;532;p32"/>
          <p:cNvSpPr txBox="1"/>
          <p:nvPr/>
        </p:nvSpPr>
        <p:spPr>
          <a:xfrm>
            <a:off x="650408" y="3173333"/>
            <a:ext cx="3281348" cy="4001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Mercury concentration</a:t>
            </a:r>
            <a:endParaRPr/>
          </a:p>
        </p:txBody>
      </p:sp>
      <p:sp>
        <p:nvSpPr>
          <p:cNvPr id="533" name="Google Shape;533;p32"/>
          <p:cNvSpPr txBox="1"/>
          <p:nvPr/>
        </p:nvSpPr>
        <p:spPr>
          <a:xfrm>
            <a:off x="5056830" y="1561461"/>
            <a:ext cx="398811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Catchment characteristics</a:t>
            </a:r>
            <a:br>
              <a:rPr i="1" lang="en-US" sz="2000">
                <a:solidFill>
                  <a:srgbClr val="FF0000"/>
                </a:solidFill>
                <a:latin typeface="Arial"/>
                <a:ea typeface="Arial"/>
                <a:cs typeface="Arial"/>
                <a:sym typeface="Arial"/>
              </a:rPr>
            </a:br>
            <a:r>
              <a:rPr i="1" lang="en-US" sz="1600">
                <a:solidFill>
                  <a:srgbClr val="FF0000"/>
                </a:solidFill>
                <a:latin typeface="Arial"/>
                <a:ea typeface="Arial"/>
                <a:cs typeface="Arial"/>
                <a:sym typeface="Arial"/>
              </a:rPr>
              <a:t>(i.e., what materials? how delivered?) </a:t>
            </a:r>
            <a:endParaRPr i="1" sz="1600">
              <a:solidFill>
                <a:srgbClr val="FF0000"/>
              </a:solidFill>
              <a:latin typeface="Arial"/>
              <a:ea typeface="Arial"/>
              <a:cs typeface="Arial"/>
              <a:sym typeface="Arial"/>
            </a:endParaRPr>
          </a:p>
        </p:txBody>
      </p:sp>
      <p:sp>
        <p:nvSpPr>
          <p:cNvPr id="534" name="Google Shape;534;p32"/>
          <p:cNvSpPr txBox="1"/>
          <p:nvPr/>
        </p:nvSpPr>
        <p:spPr>
          <a:xfrm>
            <a:off x="5328296" y="3050224"/>
            <a:ext cx="305164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Landscape context</a:t>
            </a:r>
            <a:br>
              <a:rPr i="1" lang="en-US" sz="2000">
                <a:solidFill>
                  <a:srgbClr val="FF0000"/>
                </a:solidFill>
                <a:latin typeface="Arial"/>
                <a:ea typeface="Arial"/>
                <a:cs typeface="Arial"/>
                <a:sym typeface="Arial"/>
              </a:rPr>
            </a:br>
            <a:r>
              <a:rPr i="1" lang="en-US" sz="1600">
                <a:solidFill>
                  <a:srgbClr val="FF0000"/>
                </a:solidFill>
                <a:latin typeface="Arial"/>
                <a:ea typeface="Arial"/>
                <a:cs typeface="Arial"/>
                <a:sym typeface="Arial"/>
              </a:rPr>
              <a:t>(e.g., where does the lake fit?) </a:t>
            </a:r>
            <a:endParaRPr i="1" sz="1600">
              <a:solidFill>
                <a:srgbClr val="FF0000"/>
              </a:solidFill>
              <a:latin typeface="Arial"/>
              <a:ea typeface="Arial"/>
              <a:cs typeface="Arial"/>
              <a:sym typeface="Arial"/>
            </a:endParaRPr>
          </a:p>
        </p:txBody>
      </p:sp>
      <p:sp>
        <p:nvSpPr>
          <p:cNvPr id="535" name="Google Shape;535;p32"/>
          <p:cNvSpPr txBox="1"/>
          <p:nvPr/>
        </p:nvSpPr>
        <p:spPr>
          <a:xfrm>
            <a:off x="4850358" y="4508211"/>
            <a:ext cx="43774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Unmeasured spatial variation</a:t>
            </a:r>
            <a:br>
              <a:rPr i="1" lang="en-US" sz="2000">
                <a:solidFill>
                  <a:srgbClr val="FF0000"/>
                </a:solidFill>
                <a:latin typeface="Arial"/>
                <a:ea typeface="Arial"/>
                <a:cs typeface="Arial"/>
                <a:sym typeface="Arial"/>
              </a:rPr>
            </a:br>
            <a:r>
              <a:rPr i="1" lang="en-US" sz="1600">
                <a:solidFill>
                  <a:srgbClr val="FF0000"/>
                </a:solidFill>
                <a:latin typeface="Arial"/>
                <a:ea typeface="Arial"/>
                <a:cs typeface="Arial"/>
                <a:sym typeface="Arial"/>
              </a:rPr>
              <a:t>(i.e., what variables/scales are we missing?) </a:t>
            </a:r>
            <a:endParaRPr i="1" sz="1600">
              <a:solidFill>
                <a:srgbClr val="FF0000"/>
              </a:solidFill>
              <a:latin typeface="Arial"/>
              <a:ea typeface="Arial"/>
              <a:cs typeface="Arial"/>
              <a:sym typeface="Arial"/>
            </a:endParaRPr>
          </a:p>
        </p:txBody>
      </p:sp>
      <p:cxnSp>
        <p:nvCxnSpPr>
          <p:cNvPr id="536" name="Google Shape;536;p32"/>
          <p:cNvCxnSpPr>
            <a:stCxn id="533" idx="1"/>
            <a:endCxn id="532" idx="3"/>
          </p:cNvCxnSpPr>
          <p:nvPr/>
        </p:nvCxnSpPr>
        <p:spPr>
          <a:xfrm flipH="1">
            <a:off x="3931830" y="1884627"/>
            <a:ext cx="1125000" cy="1488900"/>
          </a:xfrm>
          <a:prstGeom prst="straightConnector1">
            <a:avLst/>
          </a:prstGeom>
          <a:noFill/>
          <a:ln cap="flat" cmpd="sng" w="9525">
            <a:solidFill>
              <a:schemeClr val="dk1"/>
            </a:solidFill>
            <a:prstDash val="solid"/>
            <a:miter lim="800000"/>
            <a:headEnd len="sm" w="sm" type="none"/>
            <a:tailEnd len="med" w="med" type="triangle"/>
          </a:ln>
        </p:spPr>
      </p:cxnSp>
      <p:cxnSp>
        <p:nvCxnSpPr>
          <p:cNvPr id="537" name="Google Shape;537;p32"/>
          <p:cNvCxnSpPr>
            <a:stCxn id="534" idx="1"/>
            <a:endCxn id="532" idx="3"/>
          </p:cNvCxnSpPr>
          <p:nvPr/>
        </p:nvCxnSpPr>
        <p:spPr>
          <a:xfrm rot="10800000">
            <a:off x="3931796" y="3373389"/>
            <a:ext cx="1396500" cy="0"/>
          </a:xfrm>
          <a:prstGeom prst="straightConnector1">
            <a:avLst/>
          </a:prstGeom>
          <a:noFill/>
          <a:ln cap="flat" cmpd="sng" w="9525">
            <a:solidFill>
              <a:schemeClr val="dk1"/>
            </a:solidFill>
            <a:prstDash val="solid"/>
            <a:miter lim="800000"/>
            <a:headEnd len="sm" w="sm" type="none"/>
            <a:tailEnd len="med" w="med" type="triangle"/>
          </a:ln>
        </p:spPr>
      </p:cxnSp>
      <p:cxnSp>
        <p:nvCxnSpPr>
          <p:cNvPr id="538" name="Google Shape;538;p32"/>
          <p:cNvCxnSpPr>
            <a:stCxn id="535" idx="1"/>
            <a:endCxn id="532" idx="3"/>
          </p:cNvCxnSpPr>
          <p:nvPr/>
        </p:nvCxnSpPr>
        <p:spPr>
          <a:xfrm rot="10800000">
            <a:off x="3931758" y="3373377"/>
            <a:ext cx="918600" cy="1458000"/>
          </a:xfrm>
          <a:prstGeom prst="straightConnector1">
            <a:avLst/>
          </a:prstGeom>
          <a:noFill/>
          <a:ln cap="flat" cmpd="sng" w="9525">
            <a:solidFill>
              <a:schemeClr val="dk1"/>
            </a:solidFill>
            <a:prstDash val="solid"/>
            <a:miter lim="800000"/>
            <a:headEnd len="sm" w="sm" type="none"/>
            <a:tailEnd len="med" w="med" type="triangle"/>
          </a:ln>
        </p:spPr>
      </p:cxnSp>
      <p:cxnSp>
        <p:nvCxnSpPr>
          <p:cNvPr id="539" name="Google Shape;539;p32"/>
          <p:cNvCxnSpPr>
            <a:stCxn id="532" idx="3"/>
          </p:cNvCxnSpPr>
          <p:nvPr/>
        </p:nvCxnSpPr>
        <p:spPr>
          <a:xfrm rot="10800000">
            <a:off x="3660256" y="3368589"/>
            <a:ext cx="271500" cy="4800"/>
          </a:xfrm>
          <a:prstGeom prst="straightConnector1">
            <a:avLst/>
          </a:prstGeom>
          <a:noFill/>
          <a:ln cap="flat" cmpd="sng" w="9525">
            <a:solidFill>
              <a:schemeClr val="dk1"/>
            </a:solidFill>
            <a:prstDash val="solid"/>
            <a:miter lim="800000"/>
            <a:headEnd len="sm" w="sm" type="none"/>
            <a:tailEnd len="med" w="med" type="triangle"/>
          </a:ln>
        </p:spPr>
      </p:cxnSp>
      <p:pic>
        <p:nvPicPr>
          <p:cNvPr id="540" name="Google Shape;540;p32"/>
          <p:cNvPicPr preferRelativeResize="0"/>
          <p:nvPr/>
        </p:nvPicPr>
        <p:blipFill rotWithShape="1">
          <a:blip r:embed="rId3">
            <a:alphaModFix/>
          </a:blip>
          <a:srcRect b="0" l="0" r="0" t="0"/>
          <a:stretch/>
        </p:blipFill>
        <p:spPr>
          <a:xfrm>
            <a:off x="8752116" y="741536"/>
            <a:ext cx="2308688" cy="2308688"/>
          </a:xfrm>
          <a:prstGeom prst="rect">
            <a:avLst/>
          </a:prstGeom>
          <a:noFill/>
          <a:ln>
            <a:noFill/>
          </a:ln>
        </p:spPr>
      </p:pic>
      <p:pic>
        <p:nvPicPr>
          <p:cNvPr id="541" name="Google Shape;541;p32"/>
          <p:cNvPicPr preferRelativeResize="0"/>
          <p:nvPr/>
        </p:nvPicPr>
        <p:blipFill rotWithShape="1">
          <a:blip r:embed="rId4">
            <a:alphaModFix/>
          </a:blip>
          <a:srcRect b="0" l="0" r="0" t="0"/>
          <a:stretch/>
        </p:blipFill>
        <p:spPr>
          <a:xfrm>
            <a:off x="8651406" y="2084292"/>
            <a:ext cx="2239341" cy="2413454"/>
          </a:xfrm>
          <a:prstGeom prst="rect">
            <a:avLst/>
          </a:prstGeom>
          <a:noFill/>
          <a:ln>
            <a:noFill/>
          </a:ln>
        </p:spPr>
      </p:pic>
      <p:pic>
        <p:nvPicPr>
          <p:cNvPr id="542" name="Google Shape;542;p32"/>
          <p:cNvPicPr preferRelativeResize="0"/>
          <p:nvPr/>
        </p:nvPicPr>
        <p:blipFill rotWithShape="1">
          <a:blip r:embed="rId5">
            <a:alphaModFix/>
          </a:blip>
          <a:srcRect b="0" l="0" r="0" t="0"/>
          <a:stretch/>
        </p:blipFill>
        <p:spPr>
          <a:xfrm>
            <a:off x="1107059" y="3373390"/>
            <a:ext cx="2281765" cy="2281765"/>
          </a:xfrm>
          <a:prstGeom prst="rect">
            <a:avLst/>
          </a:prstGeom>
          <a:noFill/>
          <a:ln>
            <a:noFill/>
          </a:ln>
        </p:spPr>
      </p:pic>
      <p:pic>
        <p:nvPicPr>
          <p:cNvPr id="543" name="Google Shape;543;p32"/>
          <p:cNvPicPr preferRelativeResize="0"/>
          <p:nvPr/>
        </p:nvPicPr>
        <p:blipFill rotWithShape="1">
          <a:blip r:embed="rId6">
            <a:alphaModFix/>
          </a:blip>
          <a:srcRect b="0" l="0" r="0" t="0"/>
          <a:stretch/>
        </p:blipFill>
        <p:spPr>
          <a:xfrm>
            <a:off x="1377324" y="2323857"/>
            <a:ext cx="1965204" cy="126548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3"/>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a:t>
            </a:r>
            <a:endParaRPr/>
          </a:p>
        </p:txBody>
      </p:sp>
      <p:sp>
        <p:nvSpPr>
          <p:cNvPr id="550" name="Google Shape;550;p33"/>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1" name="Google Shape;551;p33"/>
          <p:cNvSpPr txBox="1"/>
          <p:nvPr/>
        </p:nvSpPr>
        <p:spPr>
          <a:xfrm>
            <a:off x="807720" y="918658"/>
            <a:ext cx="10730633"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Random forest models </a:t>
            </a:r>
            <a:r>
              <a:rPr b="1" i="1" lang="en-US" sz="2500">
                <a:solidFill>
                  <a:srgbClr val="FF0000"/>
                </a:solidFill>
                <a:latin typeface="Arial"/>
                <a:ea typeface="Arial"/>
                <a:cs typeface="Arial"/>
                <a:sym typeface="Arial"/>
              </a:rPr>
              <a:t>are</a:t>
            </a:r>
            <a:r>
              <a:rPr lang="en-US" sz="2500">
                <a:solidFill>
                  <a:srgbClr val="FF0000"/>
                </a:solidFill>
                <a:latin typeface="Arial"/>
                <a:ea typeface="Arial"/>
                <a:cs typeface="Arial"/>
                <a:sym typeface="Arial"/>
              </a:rPr>
              <a:t> cumulative effects models (Jones et al. 2017)</a:t>
            </a:r>
            <a:endParaRPr sz="2500">
              <a:solidFill>
                <a:srgbClr val="FF0000"/>
              </a:solidFill>
              <a:latin typeface="Arial"/>
              <a:ea typeface="Arial"/>
              <a:cs typeface="Arial"/>
              <a:sym typeface="Arial"/>
            </a:endParaRPr>
          </a:p>
        </p:txBody>
      </p:sp>
      <p:sp>
        <p:nvSpPr>
          <p:cNvPr id="552" name="Google Shape;552;p33"/>
          <p:cNvSpPr txBox="1"/>
          <p:nvPr/>
        </p:nvSpPr>
        <p:spPr>
          <a:xfrm>
            <a:off x="958445" y="5412022"/>
            <a:ext cx="10275107"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Employs machine learning classifier</a:t>
            </a:r>
            <a:endParaRPr sz="2500">
              <a:solidFill>
                <a:srgbClr val="FF0000"/>
              </a:solidFill>
              <a:latin typeface="Arial"/>
              <a:ea typeface="Arial"/>
              <a:cs typeface="Arial"/>
              <a:sym typeface="Arial"/>
            </a:endParaRPr>
          </a:p>
        </p:txBody>
      </p:sp>
      <p:pic>
        <p:nvPicPr>
          <p:cNvPr id="553" name="Google Shape;553;p33"/>
          <p:cNvPicPr preferRelativeResize="0"/>
          <p:nvPr/>
        </p:nvPicPr>
        <p:blipFill rotWithShape="1">
          <a:blip r:embed="rId3">
            <a:alphaModFix/>
          </a:blip>
          <a:srcRect b="22808" l="3590" r="21538" t="29960"/>
          <a:stretch/>
        </p:blipFill>
        <p:spPr>
          <a:xfrm>
            <a:off x="2137599" y="1909258"/>
            <a:ext cx="7916797" cy="280934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4"/>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outcomes </a:t>
            </a:r>
            <a:endParaRPr/>
          </a:p>
        </p:txBody>
      </p:sp>
      <p:sp>
        <p:nvSpPr>
          <p:cNvPr id="559" name="Google Shape;559;p34"/>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0" name="Google Shape;560;p34"/>
          <p:cNvSpPr txBox="1"/>
          <p:nvPr/>
        </p:nvSpPr>
        <p:spPr>
          <a:xfrm>
            <a:off x="5914154" y="6084606"/>
            <a:ext cx="1705332"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561" name="Google Shape;561;p34"/>
          <p:cNvPicPr preferRelativeResize="0"/>
          <p:nvPr/>
        </p:nvPicPr>
        <p:blipFill rotWithShape="1">
          <a:blip r:embed="rId3">
            <a:alphaModFix/>
          </a:blip>
          <a:srcRect b="0" l="0" r="0" t="0"/>
          <a:stretch/>
        </p:blipFill>
        <p:spPr>
          <a:xfrm>
            <a:off x="1790700" y="836361"/>
            <a:ext cx="7627620" cy="5448300"/>
          </a:xfrm>
          <a:prstGeom prst="rect">
            <a:avLst/>
          </a:prstGeom>
          <a:noFill/>
          <a:ln>
            <a:noFill/>
          </a:ln>
        </p:spPr>
      </p:pic>
      <p:sp>
        <p:nvSpPr>
          <p:cNvPr id="562" name="Google Shape;562;p34"/>
          <p:cNvSpPr txBox="1"/>
          <p:nvPr/>
        </p:nvSpPr>
        <p:spPr>
          <a:xfrm>
            <a:off x="6485598" y="2059624"/>
            <a:ext cx="305164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Landscape context</a:t>
            </a:r>
            <a:endParaRPr i="1" sz="1600">
              <a:solidFill>
                <a:srgbClr val="FF0000"/>
              </a:solidFill>
              <a:latin typeface="Arial"/>
              <a:ea typeface="Arial"/>
              <a:cs typeface="Arial"/>
              <a:sym typeface="Arial"/>
            </a:endParaRPr>
          </a:p>
        </p:txBody>
      </p:sp>
      <p:sp>
        <p:nvSpPr>
          <p:cNvPr id="563" name="Google Shape;563;p34"/>
          <p:cNvSpPr txBox="1"/>
          <p:nvPr/>
        </p:nvSpPr>
        <p:spPr>
          <a:xfrm>
            <a:off x="6485598" y="2740893"/>
            <a:ext cx="305164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Catchment - landform</a:t>
            </a:r>
            <a:endParaRPr i="1" sz="1600">
              <a:solidFill>
                <a:srgbClr val="FF0000"/>
              </a:solidFill>
              <a:latin typeface="Arial"/>
              <a:ea typeface="Arial"/>
              <a:cs typeface="Arial"/>
              <a:sym typeface="Arial"/>
            </a:endParaRPr>
          </a:p>
        </p:txBody>
      </p:sp>
      <p:sp>
        <p:nvSpPr>
          <p:cNvPr id="564" name="Google Shape;564;p34"/>
          <p:cNvSpPr txBox="1"/>
          <p:nvPr/>
        </p:nvSpPr>
        <p:spPr>
          <a:xfrm>
            <a:off x="6485598" y="4209215"/>
            <a:ext cx="305164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Catchment - disturbance</a:t>
            </a:r>
            <a:endParaRPr i="1" sz="1600">
              <a:solidFill>
                <a:srgbClr val="FF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35"/>
          <p:cNvPicPr preferRelativeResize="0"/>
          <p:nvPr/>
        </p:nvPicPr>
        <p:blipFill rotWithShape="1">
          <a:blip r:embed="rId3">
            <a:alphaModFix/>
          </a:blip>
          <a:srcRect b="0" l="0" r="0" t="0"/>
          <a:stretch/>
        </p:blipFill>
        <p:spPr>
          <a:xfrm>
            <a:off x="73769" y="1066080"/>
            <a:ext cx="12044462" cy="5018526"/>
          </a:xfrm>
          <a:prstGeom prst="rect">
            <a:avLst/>
          </a:prstGeom>
          <a:noFill/>
          <a:ln>
            <a:noFill/>
          </a:ln>
        </p:spPr>
      </p:pic>
      <p:sp>
        <p:nvSpPr>
          <p:cNvPr id="570" name="Google Shape;570;p35"/>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outcomes </a:t>
            </a:r>
            <a:endParaRPr/>
          </a:p>
        </p:txBody>
      </p:sp>
      <p:sp>
        <p:nvSpPr>
          <p:cNvPr id="571" name="Google Shape;571;p35"/>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2" name="Google Shape;572;p35"/>
          <p:cNvSpPr txBox="1"/>
          <p:nvPr/>
        </p:nvSpPr>
        <p:spPr>
          <a:xfrm>
            <a:off x="4528089" y="5763334"/>
            <a:ext cx="359457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Standardized Variable</a:t>
            </a:r>
            <a:endParaRPr sz="2000">
              <a:solidFill>
                <a:schemeClr val="dk1"/>
              </a:solidFill>
              <a:latin typeface="Arial"/>
              <a:ea typeface="Arial"/>
              <a:cs typeface="Arial"/>
              <a:sym typeface="Arial"/>
            </a:endParaRPr>
          </a:p>
        </p:txBody>
      </p:sp>
      <p:sp>
        <p:nvSpPr>
          <p:cNvPr id="573" name="Google Shape;573;p35"/>
          <p:cNvSpPr txBox="1"/>
          <p:nvPr/>
        </p:nvSpPr>
        <p:spPr>
          <a:xfrm>
            <a:off x="5914154" y="6084606"/>
            <a:ext cx="1705332"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574" name="Google Shape;574;p35"/>
          <p:cNvSpPr txBox="1"/>
          <p:nvPr/>
        </p:nvSpPr>
        <p:spPr>
          <a:xfrm>
            <a:off x="1020161" y="1053780"/>
            <a:ext cx="3151149"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“lumped” – R</a:t>
            </a:r>
            <a:r>
              <a:rPr baseline="30000" lang="en-US" sz="2500">
                <a:solidFill>
                  <a:srgbClr val="FF0000"/>
                </a:solidFill>
                <a:latin typeface="Arial"/>
                <a:ea typeface="Arial"/>
                <a:cs typeface="Arial"/>
                <a:sym typeface="Arial"/>
              </a:rPr>
              <a:t>2</a:t>
            </a:r>
            <a:r>
              <a:rPr lang="en-US" sz="2500">
                <a:solidFill>
                  <a:srgbClr val="FF0000"/>
                </a:solidFill>
                <a:latin typeface="Arial"/>
                <a:ea typeface="Arial"/>
                <a:cs typeface="Arial"/>
                <a:sym typeface="Arial"/>
              </a:rPr>
              <a:t> = 0.58</a:t>
            </a:r>
            <a:endParaRPr sz="2500">
              <a:solidFill>
                <a:srgbClr val="FF0000"/>
              </a:solidFill>
              <a:latin typeface="Arial"/>
              <a:ea typeface="Arial"/>
              <a:cs typeface="Arial"/>
              <a:sym typeface="Arial"/>
            </a:endParaRPr>
          </a:p>
        </p:txBody>
      </p:sp>
      <p:sp>
        <p:nvSpPr>
          <p:cNvPr id="575" name="Google Shape;575;p35"/>
          <p:cNvSpPr txBox="1"/>
          <p:nvPr/>
        </p:nvSpPr>
        <p:spPr>
          <a:xfrm>
            <a:off x="4663182" y="1010134"/>
            <a:ext cx="3151149"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“iFLO” – R</a:t>
            </a:r>
            <a:r>
              <a:rPr baseline="30000" lang="en-US" sz="2500">
                <a:solidFill>
                  <a:srgbClr val="FF0000"/>
                </a:solidFill>
                <a:latin typeface="Arial"/>
                <a:ea typeface="Arial"/>
                <a:cs typeface="Arial"/>
                <a:sym typeface="Arial"/>
              </a:rPr>
              <a:t>2</a:t>
            </a:r>
            <a:r>
              <a:rPr lang="en-US" sz="2500">
                <a:solidFill>
                  <a:srgbClr val="FF0000"/>
                </a:solidFill>
                <a:latin typeface="Arial"/>
                <a:ea typeface="Arial"/>
                <a:cs typeface="Arial"/>
                <a:sym typeface="Arial"/>
              </a:rPr>
              <a:t> = 0.55</a:t>
            </a:r>
            <a:endParaRPr sz="2500">
              <a:solidFill>
                <a:srgbClr val="FF0000"/>
              </a:solidFill>
              <a:latin typeface="Arial"/>
              <a:ea typeface="Arial"/>
              <a:cs typeface="Arial"/>
              <a:sym typeface="Arial"/>
            </a:endParaRPr>
          </a:p>
        </p:txBody>
      </p:sp>
      <p:sp>
        <p:nvSpPr>
          <p:cNvPr id="576" name="Google Shape;576;p35"/>
          <p:cNvSpPr txBox="1"/>
          <p:nvPr/>
        </p:nvSpPr>
        <p:spPr>
          <a:xfrm>
            <a:off x="8420101" y="1002900"/>
            <a:ext cx="332467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“HAiFLO” – R</a:t>
            </a:r>
            <a:r>
              <a:rPr baseline="30000" lang="en-US" sz="2500">
                <a:solidFill>
                  <a:srgbClr val="FF0000"/>
                </a:solidFill>
                <a:latin typeface="Arial"/>
                <a:ea typeface="Arial"/>
                <a:cs typeface="Arial"/>
                <a:sym typeface="Arial"/>
              </a:rPr>
              <a:t>2</a:t>
            </a:r>
            <a:r>
              <a:rPr lang="en-US" sz="2500">
                <a:solidFill>
                  <a:srgbClr val="FF0000"/>
                </a:solidFill>
                <a:latin typeface="Arial"/>
                <a:ea typeface="Arial"/>
                <a:cs typeface="Arial"/>
                <a:sym typeface="Arial"/>
              </a:rPr>
              <a:t> = 0.58</a:t>
            </a:r>
            <a:endParaRPr sz="2500">
              <a:solidFill>
                <a:srgbClr val="FF0000"/>
              </a:solidFill>
              <a:latin typeface="Arial"/>
              <a:ea typeface="Arial"/>
              <a:cs typeface="Arial"/>
              <a:sym typeface="Arial"/>
            </a:endParaRPr>
          </a:p>
        </p:txBody>
      </p:sp>
      <p:sp>
        <p:nvSpPr>
          <p:cNvPr id="577" name="Google Shape;577;p35"/>
          <p:cNvSpPr txBox="1"/>
          <p:nvPr/>
        </p:nvSpPr>
        <p:spPr>
          <a:xfrm rot="-5400000">
            <a:off x="-1597233" y="3128067"/>
            <a:ext cx="359457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Partial effect</a:t>
            </a:r>
            <a:endParaRPr sz="2000">
              <a:solidFill>
                <a:schemeClr val="dk1"/>
              </a:solidFill>
              <a:latin typeface="Arial"/>
              <a:ea typeface="Arial"/>
              <a:cs typeface="Arial"/>
              <a:sym typeface="Arial"/>
            </a:endParaRPr>
          </a:p>
        </p:txBody>
      </p:sp>
      <p:sp>
        <p:nvSpPr>
          <p:cNvPr id="578" name="Google Shape;578;p35"/>
          <p:cNvSpPr txBox="1"/>
          <p:nvPr/>
        </p:nvSpPr>
        <p:spPr>
          <a:xfrm>
            <a:off x="4528089" y="4886884"/>
            <a:ext cx="3151149"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All lakes</a:t>
            </a:r>
            <a:endParaRPr sz="2500">
              <a:solidFill>
                <a:srgbClr val="FF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6"/>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outcomes </a:t>
            </a:r>
            <a:endParaRPr/>
          </a:p>
        </p:txBody>
      </p:sp>
      <p:sp>
        <p:nvSpPr>
          <p:cNvPr id="584" name="Google Shape;584;p36"/>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5" name="Google Shape;585;p36"/>
          <p:cNvSpPr txBox="1"/>
          <p:nvPr/>
        </p:nvSpPr>
        <p:spPr>
          <a:xfrm>
            <a:off x="5914154" y="6084606"/>
            <a:ext cx="1705332"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586" name="Google Shape;586;p36"/>
          <p:cNvPicPr preferRelativeResize="0"/>
          <p:nvPr/>
        </p:nvPicPr>
        <p:blipFill rotWithShape="1">
          <a:blip r:embed="rId3">
            <a:alphaModFix/>
          </a:blip>
          <a:srcRect b="0" l="0" r="0" t="0"/>
          <a:stretch/>
        </p:blipFill>
        <p:spPr>
          <a:xfrm>
            <a:off x="3073400" y="1143000"/>
            <a:ext cx="6400800" cy="4572000"/>
          </a:xfrm>
          <a:prstGeom prst="rect">
            <a:avLst/>
          </a:prstGeom>
          <a:noFill/>
          <a:ln>
            <a:noFill/>
          </a:ln>
        </p:spPr>
      </p:pic>
      <p:pic>
        <p:nvPicPr>
          <p:cNvPr id="587" name="Google Shape;587;p36"/>
          <p:cNvPicPr preferRelativeResize="0"/>
          <p:nvPr/>
        </p:nvPicPr>
        <p:blipFill rotWithShape="1">
          <a:blip r:embed="rId4">
            <a:alphaModFix/>
          </a:blip>
          <a:srcRect b="0" l="0" r="0" t="0"/>
          <a:stretch/>
        </p:blipFill>
        <p:spPr>
          <a:xfrm>
            <a:off x="2533650" y="884464"/>
            <a:ext cx="7124700" cy="5089071"/>
          </a:xfrm>
          <a:prstGeom prst="rect">
            <a:avLst/>
          </a:prstGeom>
          <a:noFill/>
          <a:ln>
            <a:noFill/>
          </a:ln>
        </p:spPr>
      </p:pic>
      <p:sp>
        <p:nvSpPr>
          <p:cNvPr id="588" name="Google Shape;588;p36"/>
          <p:cNvSpPr txBox="1"/>
          <p:nvPr/>
        </p:nvSpPr>
        <p:spPr>
          <a:xfrm>
            <a:off x="2836901" y="890212"/>
            <a:ext cx="3151149"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Harvest Disturbance</a:t>
            </a:r>
            <a:endParaRPr sz="2500">
              <a:solidFill>
                <a:srgbClr val="FF0000"/>
              </a:solidFill>
              <a:latin typeface="Arial"/>
              <a:ea typeface="Arial"/>
              <a:cs typeface="Arial"/>
              <a:sym typeface="Arial"/>
            </a:endParaRPr>
          </a:p>
        </p:txBody>
      </p:sp>
      <p:sp>
        <p:nvSpPr>
          <p:cNvPr id="589" name="Google Shape;589;p36"/>
          <p:cNvSpPr txBox="1"/>
          <p:nvPr/>
        </p:nvSpPr>
        <p:spPr>
          <a:xfrm>
            <a:off x="6415126" y="890212"/>
            <a:ext cx="3151149"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Fire Disturbance</a:t>
            </a:r>
            <a:endParaRPr sz="2500">
              <a:solidFill>
                <a:srgbClr val="FF0000"/>
              </a:solidFill>
              <a:latin typeface="Arial"/>
              <a:ea typeface="Arial"/>
              <a:cs typeface="Arial"/>
              <a:sym typeface="Arial"/>
            </a:endParaRPr>
          </a:p>
        </p:txBody>
      </p:sp>
      <p:sp>
        <p:nvSpPr>
          <p:cNvPr id="590" name="Google Shape;590;p36"/>
          <p:cNvSpPr txBox="1"/>
          <p:nvPr/>
        </p:nvSpPr>
        <p:spPr>
          <a:xfrm>
            <a:off x="4250067" y="5710666"/>
            <a:ext cx="3328174"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Catchment proportion</a:t>
            </a:r>
            <a:endParaRPr sz="2500">
              <a:solidFill>
                <a:srgbClr val="FF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37"/>
          <p:cNvPicPr preferRelativeResize="0"/>
          <p:nvPr/>
        </p:nvPicPr>
        <p:blipFill rotWithShape="1">
          <a:blip r:embed="rId3">
            <a:alphaModFix/>
          </a:blip>
          <a:srcRect b="0" l="0" r="0" t="0"/>
          <a:stretch/>
        </p:blipFill>
        <p:spPr>
          <a:xfrm>
            <a:off x="75337" y="1071946"/>
            <a:ext cx="12044160" cy="5018400"/>
          </a:xfrm>
          <a:prstGeom prst="rect">
            <a:avLst/>
          </a:prstGeom>
          <a:noFill/>
          <a:ln>
            <a:noFill/>
          </a:ln>
        </p:spPr>
      </p:pic>
      <p:sp>
        <p:nvSpPr>
          <p:cNvPr id="596" name="Google Shape;596;p37"/>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outcomes </a:t>
            </a:r>
            <a:endParaRPr/>
          </a:p>
        </p:txBody>
      </p:sp>
      <p:sp>
        <p:nvSpPr>
          <p:cNvPr id="597" name="Google Shape;597;p37"/>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8" name="Google Shape;598;p37"/>
          <p:cNvSpPr txBox="1"/>
          <p:nvPr/>
        </p:nvSpPr>
        <p:spPr>
          <a:xfrm>
            <a:off x="4528089" y="5763334"/>
            <a:ext cx="359457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Standardized Variable</a:t>
            </a:r>
            <a:endParaRPr sz="2000">
              <a:solidFill>
                <a:schemeClr val="dk1"/>
              </a:solidFill>
              <a:latin typeface="Arial"/>
              <a:ea typeface="Arial"/>
              <a:cs typeface="Arial"/>
              <a:sym typeface="Arial"/>
            </a:endParaRPr>
          </a:p>
        </p:txBody>
      </p:sp>
      <p:sp>
        <p:nvSpPr>
          <p:cNvPr id="599" name="Google Shape;599;p37"/>
          <p:cNvSpPr txBox="1"/>
          <p:nvPr/>
        </p:nvSpPr>
        <p:spPr>
          <a:xfrm>
            <a:off x="5914154" y="6084606"/>
            <a:ext cx="1705332"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600" name="Google Shape;600;p37"/>
          <p:cNvSpPr txBox="1"/>
          <p:nvPr/>
        </p:nvSpPr>
        <p:spPr>
          <a:xfrm>
            <a:off x="1020161" y="1053780"/>
            <a:ext cx="3151149"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“lumped” – R</a:t>
            </a:r>
            <a:r>
              <a:rPr baseline="30000" lang="en-US" sz="2500">
                <a:solidFill>
                  <a:srgbClr val="FF0000"/>
                </a:solidFill>
                <a:latin typeface="Arial"/>
                <a:ea typeface="Arial"/>
                <a:cs typeface="Arial"/>
                <a:sym typeface="Arial"/>
              </a:rPr>
              <a:t>2</a:t>
            </a:r>
            <a:r>
              <a:rPr lang="en-US" sz="2500">
                <a:solidFill>
                  <a:srgbClr val="FF0000"/>
                </a:solidFill>
                <a:latin typeface="Arial"/>
                <a:ea typeface="Arial"/>
                <a:cs typeface="Arial"/>
                <a:sym typeface="Arial"/>
              </a:rPr>
              <a:t> = 0.58</a:t>
            </a:r>
            <a:endParaRPr sz="2500">
              <a:solidFill>
                <a:srgbClr val="FF0000"/>
              </a:solidFill>
              <a:latin typeface="Arial"/>
              <a:ea typeface="Arial"/>
              <a:cs typeface="Arial"/>
              <a:sym typeface="Arial"/>
            </a:endParaRPr>
          </a:p>
        </p:txBody>
      </p:sp>
      <p:sp>
        <p:nvSpPr>
          <p:cNvPr id="601" name="Google Shape;601;p37"/>
          <p:cNvSpPr txBox="1"/>
          <p:nvPr/>
        </p:nvSpPr>
        <p:spPr>
          <a:xfrm>
            <a:off x="4663182" y="1010134"/>
            <a:ext cx="3151149"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“iFLO” – R</a:t>
            </a:r>
            <a:r>
              <a:rPr baseline="30000" lang="en-US" sz="2500">
                <a:solidFill>
                  <a:srgbClr val="FF0000"/>
                </a:solidFill>
                <a:latin typeface="Arial"/>
                <a:ea typeface="Arial"/>
                <a:cs typeface="Arial"/>
                <a:sym typeface="Arial"/>
              </a:rPr>
              <a:t>2</a:t>
            </a:r>
            <a:r>
              <a:rPr lang="en-US" sz="2500">
                <a:solidFill>
                  <a:srgbClr val="FF0000"/>
                </a:solidFill>
                <a:latin typeface="Arial"/>
                <a:ea typeface="Arial"/>
                <a:cs typeface="Arial"/>
                <a:sym typeface="Arial"/>
              </a:rPr>
              <a:t> = 0.55</a:t>
            </a:r>
            <a:endParaRPr sz="2500">
              <a:solidFill>
                <a:srgbClr val="FF0000"/>
              </a:solidFill>
              <a:latin typeface="Arial"/>
              <a:ea typeface="Arial"/>
              <a:cs typeface="Arial"/>
              <a:sym typeface="Arial"/>
            </a:endParaRPr>
          </a:p>
        </p:txBody>
      </p:sp>
      <p:sp>
        <p:nvSpPr>
          <p:cNvPr id="602" name="Google Shape;602;p37"/>
          <p:cNvSpPr txBox="1"/>
          <p:nvPr/>
        </p:nvSpPr>
        <p:spPr>
          <a:xfrm>
            <a:off x="8420101" y="1002900"/>
            <a:ext cx="332467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“HAiFLO” – R</a:t>
            </a:r>
            <a:r>
              <a:rPr baseline="30000" lang="en-US" sz="2500">
                <a:solidFill>
                  <a:srgbClr val="FF0000"/>
                </a:solidFill>
                <a:latin typeface="Arial"/>
                <a:ea typeface="Arial"/>
                <a:cs typeface="Arial"/>
                <a:sym typeface="Arial"/>
              </a:rPr>
              <a:t>2</a:t>
            </a:r>
            <a:r>
              <a:rPr lang="en-US" sz="2500">
                <a:solidFill>
                  <a:srgbClr val="FF0000"/>
                </a:solidFill>
                <a:latin typeface="Arial"/>
                <a:ea typeface="Arial"/>
                <a:cs typeface="Arial"/>
                <a:sym typeface="Arial"/>
              </a:rPr>
              <a:t> = 0.58</a:t>
            </a:r>
            <a:endParaRPr sz="2500">
              <a:solidFill>
                <a:srgbClr val="FF0000"/>
              </a:solidFill>
              <a:latin typeface="Arial"/>
              <a:ea typeface="Arial"/>
              <a:cs typeface="Arial"/>
              <a:sym typeface="Arial"/>
            </a:endParaRPr>
          </a:p>
        </p:txBody>
      </p:sp>
      <p:sp>
        <p:nvSpPr>
          <p:cNvPr id="603" name="Google Shape;603;p37"/>
          <p:cNvSpPr txBox="1"/>
          <p:nvPr/>
        </p:nvSpPr>
        <p:spPr>
          <a:xfrm rot="-5400000">
            <a:off x="-1597233" y="3128067"/>
            <a:ext cx="359457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Partial effect</a:t>
            </a:r>
            <a:endParaRPr sz="20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8"/>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outcomes</a:t>
            </a:r>
            <a:endParaRPr/>
          </a:p>
        </p:txBody>
      </p:sp>
      <p:sp>
        <p:nvSpPr>
          <p:cNvPr id="610" name="Google Shape;610;p38"/>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611" name="Google Shape;611;p38"/>
          <p:cNvGrpSpPr/>
          <p:nvPr/>
        </p:nvGrpSpPr>
        <p:grpSpPr>
          <a:xfrm>
            <a:off x="582937" y="228599"/>
            <a:ext cx="12171967" cy="5918994"/>
            <a:chOff x="582937" y="228599"/>
            <a:chExt cx="12171967" cy="5918994"/>
          </a:xfrm>
        </p:grpSpPr>
        <p:pic>
          <p:nvPicPr>
            <p:cNvPr id="612" name="Google Shape;612;p38"/>
            <p:cNvPicPr preferRelativeResize="0"/>
            <p:nvPr/>
          </p:nvPicPr>
          <p:blipFill rotWithShape="1">
            <a:blip r:embed="rId3">
              <a:alphaModFix/>
            </a:blip>
            <a:srcRect b="59693" l="36377" r="38963" t="14581"/>
            <a:stretch/>
          </p:blipFill>
          <p:spPr>
            <a:xfrm>
              <a:off x="582937" y="1219199"/>
              <a:ext cx="5314943" cy="3697352"/>
            </a:xfrm>
            <a:prstGeom prst="rect">
              <a:avLst/>
            </a:prstGeom>
            <a:noFill/>
            <a:ln>
              <a:noFill/>
            </a:ln>
          </p:spPr>
        </p:pic>
        <p:pic>
          <p:nvPicPr>
            <p:cNvPr id="613" name="Google Shape;613;p38"/>
            <p:cNvPicPr preferRelativeResize="0"/>
            <p:nvPr/>
          </p:nvPicPr>
          <p:blipFill rotWithShape="1">
            <a:blip r:embed="rId4">
              <a:alphaModFix/>
            </a:blip>
            <a:srcRect b="0" l="0" r="0" t="0"/>
            <a:stretch/>
          </p:blipFill>
          <p:spPr>
            <a:xfrm>
              <a:off x="5897880" y="228599"/>
              <a:ext cx="5398008" cy="5398008"/>
            </a:xfrm>
            <a:prstGeom prst="rect">
              <a:avLst/>
            </a:prstGeom>
            <a:noFill/>
            <a:ln>
              <a:noFill/>
            </a:ln>
          </p:spPr>
        </p:pic>
        <p:sp>
          <p:nvSpPr>
            <p:cNvPr id="614" name="Google Shape;614;p38"/>
            <p:cNvSpPr txBox="1"/>
            <p:nvPr/>
          </p:nvSpPr>
          <p:spPr>
            <a:xfrm>
              <a:off x="5733288" y="5562818"/>
              <a:ext cx="610819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600">
                  <a:solidFill>
                    <a:srgbClr val="000000"/>
                  </a:solidFill>
                  <a:latin typeface="Arial"/>
                  <a:ea typeface="Arial"/>
                  <a:cs typeface="Arial"/>
                  <a:sym typeface="Arial"/>
                </a:rPr>
                <a:t>e.g., Wet weight Hg predictions (µg/g) for median-sized Walleye across AOU lakes vs. lake area:catchment area proportion</a:t>
              </a:r>
              <a:endParaRPr i="1" sz="1600">
                <a:solidFill>
                  <a:srgbClr val="000000"/>
                </a:solidFill>
                <a:latin typeface="Arial"/>
                <a:ea typeface="Arial"/>
                <a:cs typeface="Arial"/>
                <a:sym typeface="Arial"/>
              </a:endParaRPr>
            </a:p>
          </p:txBody>
        </p:sp>
        <p:pic>
          <p:nvPicPr>
            <p:cNvPr id="615" name="Google Shape;615;p38"/>
            <p:cNvPicPr preferRelativeResize="0"/>
            <p:nvPr/>
          </p:nvPicPr>
          <p:blipFill rotWithShape="1">
            <a:blip r:embed="rId5">
              <a:alphaModFix/>
            </a:blip>
            <a:srcRect b="0" l="0" r="0" t="0"/>
            <a:stretch/>
          </p:blipFill>
          <p:spPr>
            <a:xfrm>
              <a:off x="10521869" y="891225"/>
              <a:ext cx="616407" cy="882583"/>
            </a:xfrm>
            <a:prstGeom prst="rect">
              <a:avLst/>
            </a:prstGeom>
            <a:noFill/>
            <a:ln>
              <a:noFill/>
            </a:ln>
          </p:spPr>
        </p:pic>
        <p:sp>
          <p:nvSpPr>
            <p:cNvPr id="616" name="Google Shape;616;p38"/>
            <p:cNvSpPr txBox="1"/>
            <p:nvPr/>
          </p:nvSpPr>
          <p:spPr>
            <a:xfrm>
              <a:off x="9160327" y="1773808"/>
              <a:ext cx="359457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FF0000"/>
                  </a:solidFill>
                  <a:latin typeface="Arial"/>
                  <a:ea typeface="Arial"/>
                  <a:cs typeface="Arial"/>
                  <a:sym typeface="Arial"/>
                </a:rPr>
                <a:t>i.e., very preliminary</a:t>
              </a:r>
              <a:endParaRPr sz="1600">
                <a:solidFill>
                  <a:srgbClr val="FF0000"/>
                </a:solidFill>
                <a:latin typeface="Arial"/>
                <a:ea typeface="Arial"/>
                <a:cs typeface="Arial"/>
                <a:sym typeface="Arial"/>
              </a:endParaRPr>
            </a:p>
          </p:txBody>
        </p:sp>
      </p:grpSp>
      <p:sp>
        <p:nvSpPr>
          <p:cNvPr id="617" name="Google Shape;617;p38"/>
          <p:cNvSpPr/>
          <p:nvPr/>
        </p:nvSpPr>
        <p:spPr>
          <a:xfrm>
            <a:off x="6563685" y="5007549"/>
            <a:ext cx="533347" cy="489769"/>
          </a:xfrm>
          <a:prstGeom prst="ellipse">
            <a:avLst/>
          </a:prstGeom>
          <a:gradFill>
            <a:gsLst>
              <a:gs pos="0">
                <a:srgbClr val="AFAFAF"/>
              </a:gs>
              <a:gs pos="50000">
                <a:schemeClr val="accent3"/>
              </a:gs>
              <a:gs pos="100000">
                <a:srgbClr val="919191"/>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18" name="Google Shape;618;p38"/>
          <p:cNvSpPr/>
          <p:nvPr/>
        </p:nvSpPr>
        <p:spPr>
          <a:xfrm>
            <a:off x="6661918" y="5275578"/>
            <a:ext cx="160037" cy="164925"/>
          </a:xfrm>
          <a:prstGeom prst="ellipse">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19" name="Google Shape;619;p38"/>
          <p:cNvSpPr/>
          <p:nvPr/>
        </p:nvSpPr>
        <p:spPr>
          <a:xfrm>
            <a:off x="10521869" y="5023247"/>
            <a:ext cx="533347" cy="489769"/>
          </a:xfrm>
          <a:prstGeom prst="ellipse">
            <a:avLst/>
          </a:prstGeom>
          <a:gradFill>
            <a:gsLst>
              <a:gs pos="0">
                <a:srgbClr val="AFAFAF"/>
              </a:gs>
              <a:gs pos="50000">
                <a:schemeClr val="accent3"/>
              </a:gs>
              <a:gs pos="100000">
                <a:srgbClr val="919191"/>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20" name="Google Shape;620;p38"/>
          <p:cNvSpPr/>
          <p:nvPr/>
        </p:nvSpPr>
        <p:spPr>
          <a:xfrm>
            <a:off x="10599475" y="5105533"/>
            <a:ext cx="378134" cy="343759"/>
          </a:xfrm>
          <a:prstGeom prst="ellipse">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9"/>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outcomes</a:t>
            </a:r>
            <a:endParaRPr/>
          </a:p>
        </p:txBody>
      </p:sp>
      <p:sp>
        <p:nvSpPr>
          <p:cNvPr id="627" name="Google Shape;627;p39"/>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628" name="Google Shape;628;p39"/>
          <p:cNvGrpSpPr/>
          <p:nvPr/>
        </p:nvGrpSpPr>
        <p:grpSpPr>
          <a:xfrm>
            <a:off x="582937" y="228599"/>
            <a:ext cx="11258544" cy="5918994"/>
            <a:chOff x="582937" y="228599"/>
            <a:chExt cx="11258544" cy="5918994"/>
          </a:xfrm>
        </p:grpSpPr>
        <p:pic>
          <p:nvPicPr>
            <p:cNvPr id="629" name="Google Shape;629;p39"/>
            <p:cNvPicPr preferRelativeResize="0"/>
            <p:nvPr/>
          </p:nvPicPr>
          <p:blipFill rotWithShape="1">
            <a:blip r:embed="rId3">
              <a:alphaModFix/>
            </a:blip>
            <a:srcRect b="59693" l="36377" r="38963" t="14581"/>
            <a:stretch/>
          </p:blipFill>
          <p:spPr>
            <a:xfrm>
              <a:off x="582937" y="1219199"/>
              <a:ext cx="5314943" cy="3697352"/>
            </a:xfrm>
            <a:prstGeom prst="rect">
              <a:avLst/>
            </a:prstGeom>
            <a:noFill/>
            <a:ln>
              <a:noFill/>
            </a:ln>
          </p:spPr>
        </p:pic>
        <p:pic>
          <p:nvPicPr>
            <p:cNvPr id="630" name="Google Shape;630;p39"/>
            <p:cNvPicPr preferRelativeResize="0"/>
            <p:nvPr/>
          </p:nvPicPr>
          <p:blipFill rotWithShape="1">
            <a:blip r:embed="rId4">
              <a:alphaModFix/>
            </a:blip>
            <a:srcRect b="0" l="0" r="0" t="0"/>
            <a:stretch/>
          </p:blipFill>
          <p:spPr>
            <a:xfrm>
              <a:off x="5897880" y="228599"/>
              <a:ext cx="5398008" cy="5398008"/>
            </a:xfrm>
            <a:prstGeom prst="rect">
              <a:avLst/>
            </a:prstGeom>
            <a:noFill/>
            <a:ln>
              <a:noFill/>
            </a:ln>
          </p:spPr>
        </p:pic>
        <p:sp>
          <p:nvSpPr>
            <p:cNvPr id="631" name="Google Shape;631;p39"/>
            <p:cNvSpPr txBox="1"/>
            <p:nvPr/>
          </p:nvSpPr>
          <p:spPr>
            <a:xfrm>
              <a:off x="5733288" y="5562818"/>
              <a:ext cx="610819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600">
                  <a:solidFill>
                    <a:srgbClr val="000000"/>
                  </a:solidFill>
                  <a:latin typeface="Arial"/>
                  <a:ea typeface="Arial"/>
                  <a:cs typeface="Arial"/>
                  <a:sym typeface="Arial"/>
                </a:rPr>
                <a:t>e.g., Wet weight Hg predictions (µg/g) for median-sized Walleye across AOU lakes vs. lake area:catchment area proportion</a:t>
              </a:r>
              <a:endParaRPr i="1" sz="1600">
                <a:solidFill>
                  <a:srgbClr val="000000"/>
                </a:solidFill>
                <a:latin typeface="Arial"/>
                <a:ea typeface="Arial"/>
                <a:cs typeface="Arial"/>
                <a:sym typeface="Arial"/>
              </a:endParaRPr>
            </a:p>
          </p:txBody>
        </p:sp>
      </p:grpSp>
      <p:sp>
        <p:nvSpPr>
          <p:cNvPr id="632" name="Google Shape;632;p39"/>
          <p:cNvSpPr/>
          <p:nvPr/>
        </p:nvSpPr>
        <p:spPr>
          <a:xfrm>
            <a:off x="6563685" y="5007549"/>
            <a:ext cx="533347" cy="489769"/>
          </a:xfrm>
          <a:prstGeom prst="ellipse">
            <a:avLst/>
          </a:prstGeom>
          <a:gradFill>
            <a:gsLst>
              <a:gs pos="0">
                <a:srgbClr val="AFAFAF"/>
              </a:gs>
              <a:gs pos="50000">
                <a:schemeClr val="accent3"/>
              </a:gs>
              <a:gs pos="100000">
                <a:srgbClr val="919191"/>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33" name="Google Shape;633;p39"/>
          <p:cNvSpPr/>
          <p:nvPr/>
        </p:nvSpPr>
        <p:spPr>
          <a:xfrm>
            <a:off x="6661918" y="5275578"/>
            <a:ext cx="160037" cy="164925"/>
          </a:xfrm>
          <a:prstGeom prst="ellipse">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34" name="Google Shape;634;p39"/>
          <p:cNvSpPr/>
          <p:nvPr/>
        </p:nvSpPr>
        <p:spPr>
          <a:xfrm>
            <a:off x="10521869" y="5023247"/>
            <a:ext cx="533347" cy="489769"/>
          </a:xfrm>
          <a:prstGeom prst="ellipse">
            <a:avLst/>
          </a:prstGeom>
          <a:gradFill>
            <a:gsLst>
              <a:gs pos="0">
                <a:srgbClr val="AFAFAF"/>
              </a:gs>
              <a:gs pos="50000">
                <a:schemeClr val="accent3"/>
              </a:gs>
              <a:gs pos="100000">
                <a:srgbClr val="919191"/>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35" name="Google Shape;635;p39"/>
          <p:cNvSpPr/>
          <p:nvPr/>
        </p:nvSpPr>
        <p:spPr>
          <a:xfrm>
            <a:off x="10599475" y="5105533"/>
            <a:ext cx="378134" cy="343759"/>
          </a:xfrm>
          <a:prstGeom prst="ellipse">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4"/>
          <p:cNvPicPr preferRelativeResize="0"/>
          <p:nvPr/>
        </p:nvPicPr>
        <p:blipFill rotWithShape="1">
          <a:blip r:embed="rId3">
            <a:alphaModFix/>
          </a:blip>
          <a:srcRect b="0" l="0" r="0" t="0"/>
          <a:stretch/>
        </p:blipFill>
        <p:spPr>
          <a:xfrm>
            <a:off x="609600" y="685800"/>
            <a:ext cx="10972800" cy="5486400"/>
          </a:xfrm>
          <a:prstGeom prst="rect">
            <a:avLst/>
          </a:prstGeom>
          <a:noFill/>
          <a:ln>
            <a:noFill/>
          </a:ln>
        </p:spPr>
      </p:pic>
      <p:sp>
        <p:nvSpPr>
          <p:cNvPr id="125" name="Google Shape;125;p4"/>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Standardized comparisons</a:t>
            </a:r>
            <a:endParaRPr/>
          </a:p>
        </p:txBody>
      </p:sp>
      <p:sp>
        <p:nvSpPr>
          <p:cNvPr id="126" name="Google Shape;126;p4"/>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 name="Google Shape;127;p4"/>
          <p:cNvSpPr txBox="1"/>
          <p:nvPr/>
        </p:nvSpPr>
        <p:spPr>
          <a:xfrm>
            <a:off x="1492822" y="3297147"/>
            <a:ext cx="7224829" cy="334936"/>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Lake-level regressions, predicting to 1000 g fish</a:t>
            </a:r>
            <a:endParaRPr b="0" i="0" sz="2500" u="none" cap="none" strike="noStrike">
              <a:solidFill>
                <a:srgbClr val="FF0000"/>
              </a:solidFill>
              <a:latin typeface="Arial"/>
              <a:ea typeface="Arial"/>
              <a:cs typeface="Arial"/>
              <a:sym typeface="Arial"/>
            </a:endParaRPr>
          </a:p>
        </p:txBody>
      </p:sp>
      <p:sp>
        <p:nvSpPr>
          <p:cNvPr id="128" name="Google Shape;128;p4"/>
          <p:cNvSpPr txBox="1"/>
          <p:nvPr/>
        </p:nvSpPr>
        <p:spPr>
          <a:xfrm>
            <a:off x="177801" y="1024539"/>
            <a:ext cx="722312"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Hg</a:t>
            </a:r>
            <a:endParaRPr b="0" i="0" sz="2500" u="none" cap="none" strike="noStrike">
              <a:solidFill>
                <a:srgbClr val="FF0000"/>
              </a:solidFill>
              <a:latin typeface="Arial"/>
              <a:ea typeface="Arial"/>
              <a:cs typeface="Arial"/>
              <a:sym typeface="Arial"/>
            </a:endParaRPr>
          </a:p>
        </p:txBody>
      </p:sp>
      <p:sp>
        <p:nvSpPr>
          <p:cNvPr id="129" name="Google Shape;129;p4"/>
          <p:cNvSpPr txBox="1"/>
          <p:nvPr/>
        </p:nvSpPr>
        <p:spPr>
          <a:xfrm>
            <a:off x="177800" y="3781425"/>
            <a:ext cx="722312"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As</a:t>
            </a:r>
            <a:endParaRPr b="0" i="0" sz="2500" u="none" cap="none" strike="noStrike">
              <a:solidFill>
                <a:srgbClr val="FF0000"/>
              </a:solidFill>
              <a:latin typeface="Arial"/>
              <a:ea typeface="Arial"/>
              <a:cs typeface="Arial"/>
              <a:sym typeface="Arial"/>
            </a:endParaRPr>
          </a:p>
        </p:txBody>
      </p:sp>
      <p:sp>
        <p:nvSpPr>
          <p:cNvPr id="130" name="Google Shape;130;p4"/>
          <p:cNvSpPr txBox="1"/>
          <p:nvPr/>
        </p:nvSpPr>
        <p:spPr>
          <a:xfrm>
            <a:off x="8717651" y="3282282"/>
            <a:ext cx="3474349" cy="29343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1" i="0" lang="en-US" sz="2500" u="none" cap="none" strike="noStrike">
                <a:solidFill>
                  <a:srgbClr val="FF0000"/>
                </a:solidFill>
                <a:latin typeface="Arial"/>
                <a:ea typeface="Arial"/>
                <a:cs typeface="Arial"/>
                <a:sym typeface="Arial"/>
              </a:rPr>
              <a:t> R</a:t>
            </a:r>
            <a:r>
              <a:rPr b="1" baseline="30000" i="0" lang="en-US" sz="2500" u="none" cap="none" strike="noStrike">
                <a:solidFill>
                  <a:srgbClr val="FF0000"/>
                </a:solidFill>
                <a:latin typeface="Arial"/>
                <a:ea typeface="Arial"/>
                <a:cs typeface="Arial"/>
                <a:sym typeface="Arial"/>
              </a:rPr>
              <a:t>2</a:t>
            </a:r>
            <a:r>
              <a:rPr b="1" i="0" lang="en-US" sz="2500" u="none" cap="none" strike="noStrike">
                <a:solidFill>
                  <a:srgbClr val="FF0000"/>
                </a:solidFill>
                <a:latin typeface="Arial"/>
                <a:ea typeface="Arial"/>
                <a:cs typeface="Arial"/>
                <a:sym typeface="Arial"/>
              </a:rPr>
              <a:t> distribution</a:t>
            </a:r>
            <a:endParaRPr b="1" i="0" sz="2500" u="none" cap="none" strike="noStrike">
              <a:solidFill>
                <a:srgbClr val="FF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0"/>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Take home and wrap up</a:t>
            </a:r>
            <a:endParaRPr/>
          </a:p>
        </p:txBody>
      </p:sp>
      <p:sp>
        <p:nvSpPr>
          <p:cNvPr id="641" name="Google Shape;641;p40"/>
          <p:cNvSpPr txBox="1"/>
          <p:nvPr>
            <p:ph idx="1" type="body"/>
          </p:nvPr>
        </p:nvSpPr>
        <p:spPr>
          <a:xfrm>
            <a:off x="3049" y="754379"/>
            <a:ext cx="12188951" cy="488526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1750"/>
              <a:buFont typeface="Arial"/>
              <a:buNone/>
            </a:pPr>
            <a:r>
              <a:rPr lang="en-US">
                <a:solidFill>
                  <a:srgbClr val="FF0000"/>
                </a:solidFill>
              </a:rPr>
              <a:t>New way of thinking about how we manage forests with cumulative effects in mind</a:t>
            </a:r>
            <a:endParaRPr/>
          </a:p>
          <a:p>
            <a:pPr indent="0" lvl="0" marL="0" rtl="0" algn="l">
              <a:lnSpc>
                <a:spcPct val="90000"/>
              </a:lnSpc>
              <a:spcBef>
                <a:spcPts val="1000"/>
              </a:spcBef>
              <a:spcAft>
                <a:spcPts val="0"/>
              </a:spcAft>
              <a:buClr>
                <a:schemeClr val="dk1"/>
              </a:buClr>
              <a:buSzPts val="1750"/>
              <a:buFont typeface="Arial"/>
              <a:buNone/>
            </a:pPr>
            <a:r>
              <a:t/>
            </a:r>
            <a:endParaRPr/>
          </a:p>
          <a:p>
            <a:pPr indent="0" lvl="0" marL="0" rtl="0" algn="l">
              <a:lnSpc>
                <a:spcPct val="90000"/>
              </a:lnSpc>
              <a:spcBef>
                <a:spcPts val="1000"/>
              </a:spcBef>
              <a:spcAft>
                <a:spcPts val="0"/>
              </a:spcAft>
              <a:buClr>
                <a:schemeClr val="dk1"/>
              </a:buClr>
              <a:buSzPts val="1750"/>
              <a:buFont typeface="Arial"/>
              <a:buNone/>
            </a:pPr>
            <a:r>
              <a:rPr lang="en-US"/>
              <a:t>Linking existing “off-the-shelf” data products is definitely not easy</a:t>
            </a:r>
            <a:endParaRPr/>
          </a:p>
          <a:p>
            <a:pPr indent="0" lvl="0" marL="0" rtl="0" algn="l">
              <a:lnSpc>
                <a:spcPct val="90000"/>
              </a:lnSpc>
              <a:spcBef>
                <a:spcPts val="1000"/>
              </a:spcBef>
              <a:spcAft>
                <a:spcPts val="0"/>
              </a:spcAft>
              <a:buClr>
                <a:schemeClr val="dk1"/>
              </a:buClr>
              <a:buSzPts val="1750"/>
              <a:buFont typeface="Arial"/>
              <a:buNone/>
            </a:pPr>
            <a:r>
              <a:t/>
            </a:r>
            <a:endParaRPr/>
          </a:p>
          <a:p>
            <a:pPr indent="0" lvl="0" marL="0" rtl="0" algn="l">
              <a:lnSpc>
                <a:spcPct val="90000"/>
              </a:lnSpc>
              <a:spcBef>
                <a:spcPts val="1000"/>
              </a:spcBef>
              <a:spcAft>
                <a:spcPts val="0"/>
              </a:spcAft>
              <a:buClr>
                <a:schemeClr val="dk1"/>
              </a:buClr>
              <a:buSzPts val="1750"/>
              <a:buFont typeface="Arial"/>
              <a:buNone/>
            </a:pPr>
            <a:r>
              <a:rPr lang="en-US"/>
              <a:t>Trying to understand the cumulative and comparative effects of disturbances and 	landscape factors on Hg in fish </a:t>
            </a:r>
            <a:endParaRPr/>
          </a:p>
          <a:p>
            <a:pPr indent="0" lvl="0" marL="0" rtl="0" algn="l">
              <a:lnSpc>
                <a:spcPct val="90000"/>
              </a:lnSpc>
              <a:spcBef>
                <a:spcPts val="1000"/>
              </a:spcBef>
              <a:spcAft>
                <a:spcPts val="0"/>
              </a:spcAft>
              <a:buClr>
                <a:schemeClr val="dk1"/>
              </a:buClr>
              <a:buSzPts val="1750"/>
              <a:buFont typeface="Arial"/>
              <a:buNone/>
            </a:pPr>
            <a:r>
              <a:t/>
            </a:r>
            <a:endParaRPr/>
          </a:p>
          <a:p>
            <a:pPr indent="0" lvl="0" marL="0" rtl="0" algn="l">
              <a:lnSpc>
                <a:spcPct val="90000"/>
              </a:lnSpc>
              <a:spcBef>
                <a:spcPts val="1000"/>
              </a:spcBef>
              <a:spcAft>
                <a:spcPts val="0"/>
              </a:spcAft>
              <a:buClr>
                <a:schemeClr val="dk1"/>
              </a:buClr>
              <a:buSzPts val="1750"/>
              <a:buFont typeface="Arial"/>
              <a:buNone/>
            </a:pPr>
            <a:r>
              <a:rPr lang="en-US"/>
              <a:t>If managing for Hg in fish, where do we put resources? Management plans? Fire? 	Insects?</a:t>
            </a:r>
            <a:endParaRPr/>
          </a:p>
          <a:p>
            <a:pPr indent="0" lvl="0" marL="0" rtl="0" algn="l">
              <a:lnSpc>
                <a:spcPct val="90000"/>
              </a:lnSpc>
              <a:spcBef>
                <a:spcPts val="1000"/>
              </a:spcBef>
              <a:spcAft>
                <a:spcPts val="0"/>
              </a:spcAft>
              <a:buClr>
                <a:schemeClr val="dk1"/>
              </a:buClr>
              <a:buSzPts val="1750"/>
              <a:buFont typeface="Arial"/>
              <a:buNone/>
            </a:pPr>
            <a:r>
              <a:t/>
            </a:r>
            <a:endParaRPr/>
          </a:p>
          <a:p>
            <a:pPr indent="0" lvl="0" marL="0" rtl="0" algn="l">
              <a:lnSpc>
                <a:spcPct val="90000"/>
              </a:lnSpc>
              <a:spcBef>
                <a:spcPts val="1000"/>
              </a:spcBef>
              <a:spcAft>
                <a:spcPts val="0"/>
              </a:spcAft>
              <a:buClr>
                <a:schemeClr val="dk1"/>
              </a:buClr>
              <a:buSzPts val="1750"/>
              <a:buFont typeface="Arial"/>
              <a:buNone/>
            </a:pPr>
            <a:r>
              <a:rPr lang="en-US"/>
              <a:t>Which catchments or parts of Ontario need to be managed differently due to different 	sensitivities to Hg? </a:t>
            </a:r>
            <a:endParaRPr/>
          </a:p>
          <a:p>
            <a:pPr indent="0" lvl="0" marL="0" rtl="0" algn="l">
              <a:lnSpc>
                <a:spcPct val="90000"/>
              </a:lnSpc>
              <a:spcBef>
                <a:spcPts val="1000"/>
              </a:spcBef>
              <a:spcAft>
                <a:spcPts val="0"/>
              </a:spcAft>
              <a:buClr>
                <a:srgbClr val="FF0000"/>
              </a:buClr>
              <a:buSzPts val="1750"/>
              <a:buFont typeface="Arial"/>
              <a:buNone/>
            </a:pPr>
            <a:r>
              <a:rPr lang="en-US">
                <a:solidFill>
                  <a:srgbClr val="FF0000"/>
                </a:solidFill>
              </a:rPr>
              <a:t> </a:t>
            </a:r>
            <a:endParaRPr/>
          </a:p>
          <a:p>
            <a:pPr indent="0" lvl="0" marL="0" rtl="0" algn="l">
              <a:lnSpc>
                <a:spcPct val="90000"/>
              </a:lnSpc>
              <a:spcBef>
                <a:spcPts val="1000"/>
              </a:spcBef>
              <a:spcAft>
                <a:spcPts val="0"/>
              </a:spcAft>
              <a:buClr>
                <a:schemeClr val="dk1"/>
              </a:buClr>
              <a:buSzPts val="1750"/>
              <a:buFont typeface="Arial"/>
              <a:buNone/>
            </a:pPr>
            <a:r>
              <a:t/>
            </a:r>
            <a:endParaRPr>
              <a:solidFill>
                <a:srgbClr val="FF0000"/>
              </a:solidFill>
            </a:endParaRPr>
          </a:p>
        </p:txBody>
      </p:sp>
      <p:sp>
        <p:nvSpPr>
          <p:cNvPr id="642" name="Google Shape;642;p40"/>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1"/>
          <p:cNvSpPr txBox="1"/>
          <p:nvPr>
            <p:ph type="title"/>
          </p:nvPr>
        </p:nvSpPr>
        <p:spPr>
          <a:xfrm>
            <a:off x="0" y="259080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So long and thanks for all the fish!</a:t>
            </a:r>
            <a:endParaRPr/>
          </a:p>
        </p:txBody>
      </p:sp>
      <p:sp>
        <p:nvSpPr>
          <p:cNvPr id="648" name="Google Shape;648;p41"/>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2"/>
          <p:cNvSpPr txBox="1"/>
          <p:nvPr>
            <p:ph type="title"/>
          </p:nvPr>
        </p:nvSpPr>
        <p:spPr>
          <a:xfrm>
            <a:off x="342900" y="3779520"/>
            <a:ext cx="11391900" cy="350520"/>
          </a:xfrm>
          <a:prstGeom prst="rect">
            <a:avLst/>
          </a:prstGeom>
          <a:noFill/>
          <a:ln>
            <a:noFill/>
          </a:ln>
        </p:spPr>
        <p:txBody>
          <a:bodyPr anchorCtr="0" anchor="b" bIns="45700" lIns="0" spcFirstLastPara="1" rIns="91425" wrap="square" tIns="45700">
            <a:normAutofit/>
          </a:bodyPr>
          <a:lstStyle/>
          <a:p>
            <a:pPr indent="0" lvl="0" marL="0" rtl="0" algn="ctr">
              <a:lnSpc>
                <a:spcPct val="90000"/>
              </a:lnSpc>
              <a:spcBef>
                <a:spcPts val="0"/>
              </a:spcBef>
              <a:spcAft>
                <a:spcPts val="0"/>
              </a:spcAft>
              <a:buClr>
                <a:schemeClr val="dk1"/>
              </a:buClr>
              <a:buSzPts val="1400"/>
              <a:buFont typeface="Arial"/>
              <a:buNone/>
            </a:pPr>
            <a:r>
              <a:rPr lang="en-US"/>
              <a:t>© Her Majesty the Queen in Right of Canada, as represented by the Minister of Natural Resources, 2022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3"/>
          <p:cNvSpPr txBox="1"/>
          <p:nvPr>
            <p:ph type="title"/>
          </p:nvPr>
        </p:nvSpPr>
        <p:spPr>
          <a:xfrm>
            <a:off x="0" y="2608729"/>
            <a:ext cx="12192000" cy="990600"/>
          </a:xfrm>
          <a:prstGeom prst="rect">
            <a:avLst/>
          </a:prstGeom>
          <a:noFill/>
          <a:ln>
            <a:noFill/>
          </a:ln>
        </p:spPr>
        <p:txBody>
          <a:bodyPr anchorCtr="0" anchor="t" bIns="45700" lIns="0" spcFirstLastPara="1" rIns="91425" wrap="square" tIns="45700">
            <a:normAutofit/>
          </a:bodyPr>
          <a:lstStyle/>
          <a:p>
            <a:pPr indent="0" lvl="0" marL="0" rtl="0" algn="ctr">
              <a:lnSpc>
                <a:spcPct val="90000"/>
              </a:lnSpc>
              <a:spcBef>
                <a:spcPts val="0"/>
              </a:spcBef>
              <a:spcAft>
                <a:spcPts val="0"/>
              </a:spcAft>
              <a:buClr>
                <a:schemeClr val="dk1"/>
              </a:buClr>
              <a:buSzPts val="3500"/>
              <a:buFont typeface="Arial"/>
              <a:buNone/>
            </a:pPr>
            <a:r>
              <a:rPr lang="en-US"/>
              <a:t>Additional Slides</a:t>
            </a:r>
            <a:endParaRPr/>
          </a:p>
        </p:txBody>
      </p:sp>
      <p:sp>
        <p:nvSpPr>
          <p:cNvPr id="659" name="Google Shape;659;p43"/>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4"/>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 – Mercury concentration </a:t>
            </a:r>
            <a:endParaRPr/>
          </a:p>
        </p:txBody>
      </p:sp>
      <p:sp>
        <p:nvSpPr>
          <p:cNvPr id="666" name="Google Shape;666;p44"/>
          <p:cNvSpPr txBox="1"/>
          <p:nvPr>
            <p:ph idx="1" type="body"/>
          </p:nvPr>
        </p:nvSpPr>
        <p:spPr>
          <a:xfrm>
            <a:off x="6011342" y="1138262"/>
            <a:ext cx="5957046"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750"/>
              <a:buFont typeface="Arial"/>
              <a:buNone/>
            </a:pPr>
            <a:r>
              <a:rPr lang="en-US">
                <a:solidFill>
                  <a:schemeClr val="dk1"/>
                </a:solidFill>
                <a:latin typeface="Arial"/>
                <a:ea typeface="Arial"/>
                <a:cs typeface="Arial"/>
                <a:sym typeface="Arial"/>
              </a:rPr>
              <a:t>How well were original data recovered?</a:t>
            </a:r>
            <a:endParaRPr/>
          </a:p>
          <a:p>
            <a:pPr indent="0" lvl="0" marL="0" rtl="0" algn="l">
              <a:lnSpc>
                <a:spcPct val="90000"/>
              </a:lnSpc>
              <a:spcBef>
                <a:spcPts val="1000"/>
              </a:spcBef>
              <a:spcAft>
                <a:spcPts val="0"/>
              </a:spcAft>
              <a:buClr>
                <a:schemeClr val="dk1"/>
              </a:buClr>
              <a:buSzPts val="1750"/>
              <a:buFont typeface="Arial"/>
              <a:buNone/>
            </a:pPr>
            <a:r>
              <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750"/>
              <a:buFont typeface="Arial"/>
              <a:buNone/>
            </a:pPr>
            <a:r>
              <a:rPr lang="en-US">
                <a:solidFill>
                  <a:schemeClr val="dk1"/>
                </a:solidFill>
                <a:latin typeface="Arial"/>
                <a:ea typeface="Arial"/>
                <a:cs typeface="Arial"/>
                <a:sym typeface="Arial"/>
              </a:rPr>
              <a:t>R</a:t>
            </a:r>
            <a:r>
              <a:rPr baseline="30000" lang="en-US">
                <a:solidFill>
                  <a:schemeClr val="dk1"/>
                </a:solidFill>
                <a:latin typeface="Arial"/>
                <a:ea typeface="Arial"/>
                <a:cs typeface="Arial"/>
                <a:sym typeface="Arial"/>
              </a:rPr>
              <a:t>2</a:t>
            </a:r>
            <a:r>
              <a:rPr lang="en-US">
                <a:solidFill>
                  <a:schemeClr val="dk1"/>
                </a:solidFill>
                <a:latin typeface="Arial"/>
                <a:ea typeface="Arial"/>
                <a:cs typeface="Arial"/>
                <a:sym typeface="Arial"/>
              </a:rPr>
              <a:t> = 0.80</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750"/>
              <a:buFont typeface="Arial"/>
              <a:buNone/>
            </a:pPr>
            <a:r>
              <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750"/>
              <a:buFont typeface="Arial"/>
              <a:buNone/>
            </a:pPr>
            <a:r>
              <a:rPr lang="en-US">
                <a:solidFill>
                  <a:schemeClr val="dk1"/>
                </a:solidFill>
                <a:latin typeface="Arial"/>
                <a:ea typeface="Arial"/>
                <a:cs typeface="Arial"/>
                <a:sym typeface="Arial"/>
              </a:rPr>
              <a:t>Advantages: </a:t>
            </a:r>
            <a:endParaRPr/>
          </a:p>
          <a:p>
            <a:pPr indent="0" lvl="0" marL="0" rtl="0" algn="l">
              <a:lnSpc>
                <a:spcPct val="90000"/>
              </a:lnSpc>
              <a:spcBef>
                <a:spcPts val="1000"/>
              </a:spcBef>
              <a:spcAft>
                <a:spcPts val="0"/>
              </a:spcAft>
              <a:buClr>
                <a:schemeClr val="dk1"/>
              </a:buClr>
              <a:buSzPts val="1750"/>
              <a:buFont typeface="Arial"/>
              <a:buNone/>
            </a:pPr>
            <a:r>
              <a:rPr lang="en-US">
                <a:solidFill>
                  <a:schemeClr val="dk1"/>
                </a:solidFill>
                <a:latin typeface="Arial"/>
                <a:ea typeface="Arial"/>
                <a:cs typeface="Arial"/>
                <a:sym typeface="Arial"/>
              </a:rPr>
              <a:t>Monte Carlo estimates </a:t>
            </a:r>
            <a:endParaRPr/>
          </a:p>
          <a:p>
            <a:pPr indent="0" lvl="0" marL="0" rtl="0" algn="l">
              <a:lnSpc>
                <a:spcPct val="90000"/>
              </a:lnSpc>
              <a:spcBef>
                <a:spcPts val="1000"/>
              </a:spcBef>
              <a:spcAft>
                <a:spcPts val="0"/>
              </a:spcAft>
              <a:buClr>
                <a:schemeClr val="dk1"/>
              </a:buClr>
              <a:buSzPts val="1750"/>
              <a:buFont typeface="Arial"/>
              <a:buNone/>
            </a:pPr>
            <a:r>
              <a:rPr lang="en-US">
                <a:solidFill>
                  <a:schemeClr val="dk1"/>
                </a:solidFill>
                <a:latin typeface="Arial"/>
                <a:ea typeface="Arial"/>
                <a:cs typeface="Arial"/>
                <a:sym typeface="Arial"/>
              </a:rPr>
              <a:t>“Share strength” of other observations</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750"/>
              <a:buFont typeface="Arial"/>
              <a:buNone/>
            </a:pPr>
            <a:r>
              <a:t/>
            </a:r>
            <a:endParaRPr sz="2500">
              <a:latin typeface="Arial"/>
              <a:ea typeface="Arial"/>
              <a:cs typeface="Arial"/>
              <a:sym typeface="Arial"/>
            </a:endParaRPr>
          </a:p>
          <a:p>
            <a:pPr indent="0" lvl="0" marL="0" rtl="0" algn="l">
              <a:lnSpc>
                <a:spcPct val="90000"/>
              </a:lnSpc>
              <a:spcBef>
                <a:spcPts val="1000"/>
              </a:spcBef>
              <a:spcAft>
                <a:spcPts val="0"/>
              </a:spcAft>
              <a:buClr>
                <a:schemeClr val="dk1"/>
              </a:buClr>
              <a:buSzPts val="1750"/>
              <a:buFont typeface="Arial"/>
              <a:buNone/>
            </a:pPr>
            <a:r>
              <a:t/>
            </a:r>
            <a:endParaRPr i="1" sz="2500">
              <a:latin typeface="Arial"/>
              <a:ea typeface="Arial"/>
              <a:cs typeface="Arial"/>
              <a:sym typeface="Arial"/>
            </a:endParaRPr>
          </a:p>
          <a:p>
            <a:pPr indent="-176213" lvl="0" marL="287338" rtl="0" algn="l">
              <a:lnSpc>
                <a:spcPct val="90000"/>
              </a:lnSpc>
              <a:spcBef>
                <a:spcPts val="1000"/>
              </a:spcBef>
              <a:spcAft>
                <a:spcPts val="0"/>
              </a:spcAft>
              <a:buClr>
                <a:schemeClr val="dk1"/>
              </a:buClr>
              <a:buSzPts val="1750"/>
              <a:buFont typeface="Arial"/>
              <a:buNone/>
            </a:pPr>
            <a:r>
              <a:t/>
            </a:r>
            <a:endParaRPr sz="2500">
              <a:latin typeface="Arial"/>
              <a:ea typeface="Arial"/>
              <a:cs typeface="Arial"/>
              <a:sym typeface="Arial"/>
            </a:endParaRPr>
          </a:p>
        </p:txBody>
      </p:sp>
      <p:pic>
        <p:nvPicPr>
          <p:cNvPr id="667" name="Google Shape;667;p44"/>
          <p:cNvPicPr preferRelativeResize="0"/>
          <p:nvPr/>
        </p:nvPicPr>
        <p:blipFill rotWithShape="1">
          <a:blip r:embed="rId3">
            <a:alphaModFix/>
          </a:blip>
          <a:srcRect b="0" l="0" r="0" t="0"/>
          <a:stretch/>
        </p:blipFill>
        <p:spPr>
          <a:xfrm>
            <a:off x="254932" y="1138262"/>
            <a:ext cx="5632639" cy="3756152"/>
          </a:xfrm>
          <a:prstGeom prst="rect">
            <a:avLst/>
          </a:prstGeom>
          <a:noFill/>
          <a:ln cap="flat" cmpd="sng" w="9525">
            <a:solidFill>
              <a:schemeClr val="dk1"/>
            </a:solidFill>
            <a:prstDash val="solid"/>
            <a:round/>
            <a:headEnd len="sm" w="sm" type="none"/>
            <a:tailEnd len="sm" w="sm" type="none"/>
          </a:ln>
        </p:spPr>
      </p:pic>
      <p:sp>
        <p:nvSpPr>
          <p:cNvPr id="668" name="Google Shape;668;p44"/>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5"/>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Enter Boreal Disturbance Database</a:t>
            </a:r>
            <a:endParaRPr/>
          </a:p>
        </p:txBody>
      </p:sp>
      <p:sp>
        <p:nvSpPr>
          <p:cNvPr id="674" name="Google Shape;674;p45"/>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75" name="Google Shape;675;p45"/>
          <p:cNvPicPr preferRelativeResize="0"/>
          <p:nvPr/>
        </p:nvPicPr>
        <p:blipFill rotWithShape="1">
          <a:blip r:embed="rId3">
            <a:alphaModFix/>
          </a:blip>
          <a:srcRect b="0" l="0" r="0" t="0"/>
          <a:stretch/>
        </p:blipFill>
        <p:spPr>
          <a:xfrm>
            <a:off x="465666" y="1407591"/>
            <a:ext cx="3982378" cy="4585424"/>
          </a:xfrm>
          <a:prstGeom prst="rect">
            <a:avLst/>
          </a:prstGeom>
          <a:noFill/>
          <a:ln>
            <a:noFill/>
          </a:ln>
        </p:spPr>
      </p:pic>
      <p:pic>
        <p:nvPicPr>
          <p:cNvPr id="676" name="Google Shape;676;p45"/>
          <p:cNvPicPr preferRelativeResize="0"/>
          <p:nvPr/>
        </p:nvPicPr>
        <p:blipFill rotWithShape="1">
          <a:blip r:embed="rId4">
            <a:alphaModFix/>
          </a:blip>
          <a:srcRect b="18231" l="0" r="0" t="0"/>
          <a:stretch/>
        </p:blipFill>
        <p:spPr>
          <a:xfrm>
            <a:off x="4448044" y="1344944"/>
            <a:ext cx="4267919" cy="4648071"/>
          </a:xfrm>
          <a:prstGeom prst="rect">
            <a:avLst/>
          </a:prstGeom>
          <a:noFill/>
          <a:ln>
            <a:noFill/>
          </a:ln>
        </p:spPr>
      </p:pic>
      <p:sp>
        <p:nvSpPr>
          <p:cNvPr id="677" name="Google Shape;677;p45"/>
          <p:cNvSpPr txBox="1"/>
          <p:nvPr/>
        </p:nvSpPr>
        <p:spPr>
          <a:xfrm>
            <a:off x="8628878" y="2167568"/>
            <a:ext cx="3406368"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Points (~1.44 ha) represent a fire/harvest disturbance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with confidence indicating agreement across input layers  </a:t>
            </a:r>
            <a:endParaRPr sz="2000">
              <a:solidFill>
                <a:schemeClr val="dk1"/>
              </a:solidFill>
              <a:latin typeface="Arial"/>
              <a:ea typeface="Arial"/>
              <a:cs typeface="Arial"/>
              <a:sym typeface="Arial"/>
            </a:endParaRPr>
          </a:p>
        </p:txBody>
      </p:sp>
      <p:sp>
        <p:nvSpPr>
          <p:cNvPr id="678" name="Google Shape;678;p45"/>
          <p:cNvSpPr/>
          <p:nvPr/>
        </p:nvSpPr>
        <p:spPr>
          <a:xfrm>
            <a:off x="8628878" y="4337319"/>
            <a:ext cx="3267031"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Ouellette, M., T.K. Remmel and A.H. Perera. 2020. A spatial database of historical wildfire and timber harvesting in the boreal Area of the Undertaking of Ontario: The methodological framework. Ontario Ministry of Natural Resources and Forestry, Science and Research Branch, Peterborough, ON. Science and Research Technical Report TR-37. 31 p. + appendix. </a:t>
            </a:r>
            <a:endParaRPr sz="12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6"/>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High level overview</a:t>
            </a:r>
            <a:endParaRPr/>
          </a:p>
        </p:txBody>
      </p:sp>
      <p:sp>
        <p:nvSpPr>
          <p:cNvPr id="684" name="Google Shape;684;p46"/>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5" name="Google Shape;685;p46"/>
          <p:cNvSpPr/>
          <p:nvPr/>
        </p:nvSpPr>
        <p:spPr>
          <a:xfrm>
            <a:off x="465666" y="1594058"/>
            <a:ext cx="9405259"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2000">
              <a:solidFill>
                <a:schemeClr val="dk1"/>
              </a:solidFill>
              <a:latin typeface="Arial"/>
              <a:ea typeface="Arial"/>
              <a:cs typeface="Arial"/>
              <a:sym typeface="Arial"/>
            </a:endParaRPr>
          </a:p>
          <a:p>
            <a:pPr indent="0" lvl="0" marL="0" marR="0" rtl="0" algn="l">
              <a:spcBef>
                <a:spcPts val="0"/>
              </a:spcBef>
              <a:spcAft>
                <a:spcPts val="0"/>
              </a:spcAft>
              <a:buNone/>
            </a:pPr>
            <a:r>
              <a:rPr i="1" lang="en-US" sz="2000">
                <a:solidFill>
                  <a:schemeClr val="dk1"/>
                </a:solidFill>
                <a:latin typeface="Arial"/>
                <a:ea typeface="Arial"/>
                <a:cs typeface="Arial"/>
                <a:sym typeface="Arial"/>
              </a:rPr>
              <a:t>“The intent is to leverage its value, extend its use into new domains, and to spur productive collaborations where the common element is (minimally) this data.” </a:t>
            </a:r>
            <a:endParaRPr/>
          </a:p>
          <a:p>
            <a:pPr indent="0" lvl="0" marL="0" marR="0" rtl="0" algn="l">
              <a:spcBef>
                <a:spcPts val="0"/>
              </a:spcBef>
              <a:spcAft>
                <a:spcPts val="0"/>
              </a:spcAft>
              <a:buNone/>
            </a:pPr>
            <a:r>
              <a:t/>
            </a:r>
            <a:endParaRPr i="1" sz="2000">
              <a:solidFill>
                <a:schemeClr val="dk1"/>
              </a:solidFill>
              <a:latin typeface="Arial"/>
              <a:ea typeface="Arial"/>
              <a:cs typeface="Arial"/>
              <a:sym typeface="Arial"/>
            </a:endParaRPr>
          </a:p>
          <a:p>
            <a:pPr indent="0" lvl="0" marL="0" marR="0" rtl="0" algn="l">
              <a:spcBef>
                <a:spcPts val="0"/>
              </a:spcBef>
              <a:spcAft>
                <a:spcPts val="0"/>
              </a:spcAft>
              <a:buNone/>
            </a:pPr>
            <a:r>
              <a:t/>
            </a:r>
            <a:endParaRPr i="1" sz="2000">
              <a:solidFill>
                <a:schemeClr val="dk1"/>
              </a:solidFill>
              <a:latin typeface="Arial"/>
              <a:ea typeface="Arial"/>
              <a:cs typeface="Arial"/>
              <a:sym typeface="Arial"/>
            </a:endParaRPr>
          </a:p>
          <a:p>
            <a:pPr indent="0" lvl="0" marL="0" marR="0" rtl="0" algn="l">
              <a:spcBef>
                <a:spcPts val="0"/>
              </a:spcBef>
              <a:spcAft>
                <a:spcPts val="0"/>
              </a:spcAft>
              <a:buNone/>
            </a:pPr>
            <a:r>
              <a:rPr i="1" lang="en-US" sz="2000">
                <a:solidFill>
                  <a:schemeClr val="dk1"/>
                </a:solidFill>
                <a:latin typeface="Arial"/>
                <a:ea typeface="Arial"/>
                <a:cs typeface="Arial"/>
                <a:sym typeface="Arial"/>
              </a:rPr>
              <a:t>“Ultimately, users can elect to select, repackage, reassess, or use any combination of points to form clusters representing areas of disturbance, depending on their needs, biases, or to test and compare explicit assumptions” </a:t>
            </a:r>
            <a:endParaRPr i="1" sz="20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7"/>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context – Catchment characteristics   </a:t>
            </a:r>
            <a:endParaRPr/>
          </a:p>
        </p:txBody>
      </p:sp>
      <p:sp>
        <p:nvSpPr>
          <p:cNvPr id="691" name="Google Shape;691;p47"/>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92" name="Google Shape;692;p47"/>
          <p:cNvPicPr preferRelativeResize="0"/>
          <p:nvPr/>
        </p:nvPicPr>
        <p:blipFill rotWithShape="1">
          <a:blip r:embed="rId3">
            <a:alphaModFix/>
          </a:blip>
          <a:srcRect b="0" l="0" r="0" t="0"/>
          <a:stretch/>
        </p:blipFill>
        <p:spPr>
          <a:xfrm>
            <a:off x="6692294" y="1887454"/>
            <a:ext cx="5163671" cy="3361765"/>
          </a:xfrm>
          <a:prstGeom prst="rect">
            <a:avLst/>
          </a:prstGeom>
          <a:noFill/>
          <a:ln>
            <a:noFill/>
          </a:ln>
        </p:spPr>
      </p:pic>
      <p:sp>
        <p:nvSpPr>
          <p:cNvPr id="693" name="Google Shape;693;p47"/>
          <p:cNvSpPr txBox="1"/>
          <p:nvPr/>
        </p:nvSpPr>
        <p:spPr>
          <a:xfrm>
            <a:off x="82489" y="2357322"/>
            <a:ext cx="34063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BorealDisturbance.gdb</a:t>
            </a:r>
            <a:endParaRPr sz="2000">
              <a:solidFill>
                <a:schemeClr val="dk1"/>
              </a:solidFill>
              <a:latin typeface="Arial"/>
              <a:ea typeface="Arial"/>
              <a:cs typeface="Arial"/>
              <a:sym typeface="Arial"/>
            </a:endParaRPr>
          </a:p>
        </p:txBody>
      </p:sp>
      <p:sp>
        <p:nvSpPr>
          <p:cNvPr id="694" name="Google Shape;694;p47"/>
          <p:cNvSpPr txBox="1"/>
          <p:nvPr/>
        </p:nvSpPr>
        <p:spPr>
          <a:xfrm>
            <a:off x="3050592" y="2209671"/>
            <a:ext cx="3406368" cy="224676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BD1972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BD1973</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BD2019</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baseraster</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695" name="Google Shape;695;p47"/>
          <p:cNvSpPr/>
          <p:nvPr/>
        </p:nvSpPr>
        <p:spPr>
          <a:xfrm rot="10800000">
            <a:off x="4388016" y="1741716"/>
            <a:ext cx="2304277" cy="3744684"/>
          </a:xfrm>
          <a:prstGeom prst="rightBrace">
            <a:avLst>
              <a:gd fmla="val 8333" name="adj1"/>
              <a:gd fmla="val 50000" name="adj2"/>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696" name="Google Shape;696;p47"/>
          <p:cNvPicPr preferRelativeResize="0"/>
          <p:nvPr/>
        </p:nvPicPr>
        <p:blipFill rotWithShape="1">
          <a:blip r:embed="rId4">
            <a:alphaModFix/>
          </a:blip>
          <a:srcRect b="18231" l="0" r="0" t="0"/>
          <a:stretch/>
        </p:blipFill>
        <p:spPr>
          <a:xfrm>
            <a:off x="4627317" y="2590042"/>
            <a:ext cx="1880530" cy="20480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8"/>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High level overview</a:t>
            </a:r>
            <a:endParaRPr/>
          </a:p>
        </p:txBody>
      </p:sp>
      <p:sp>
        <p:nvSpPr>
          <p:cNvPr id="702" name="Google Shape;702;p48"/>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03" name="Google Shape;703;p48"/>
          <p:cNvPicPr preferRelativeResize="0"/>
          <p:nvPr/>
        </p:nvPicPr>
        <p:blipFill rotWithShape="1">
          <a:blip r:embed="rId3">
            <a:alphaModFix/>
          </a:blip>
          <a:srcRect b="0" l="0" r="0" t="0"/>
          <a:stretch/>
        </p:blipFill>
        <p:spPr>
          <a:xfrm>
            <a:off x="5832182" y="896334"/>
            <a:ext cx="4800984" cy="5184041"/>
          </a:xfrm>
          <a:prstGeom prst="rect">
            <a:avLst/>
          </a:prstGeom>
          <a:noFill/>
          <a:ln>
            <a:noFill/>
          </a:ln>
        </p:spPr>
      </p:pic>
      <p:sp>
        <p:nvSpPr>
          <p:cNvPr id="704" name="Google Shape;704;p48"/>
          <p:cNvSpPr txBox="1"/>
          <p:nvPr/>
        </p:nvSpPr>
        <p:spPr>
          <a:xfrm>
            <a:off x="5792218" y="1827144"/>
            <a:ext cx="1152000" cy="262436"/>
          </a:xfrm>
          <a:prstGeom prst="rect">
            <a:avLst/>
          </a:prstGeom>
          <a:solidFill>
            <a:schemeClr val="lt1"/>
          </a:solidFill>
          <a:ln>
            <a:noFill/>
          </a:ln>
        </p:spPr>
        <p:txBody>
          <a:bodyPr anchorCtr="0" anchor="t" bIns="45700" lIns="0" spcFirstLastPara="1" rIns="91425" wrap="square" tIns="45700">
            <a:noAutofit/>
          </a:bodyPr>
          <a:lstStyle/>
          <a:p>
            <a:pPr indent="0" lvl="0" marL="0" marR="0" rtl="0" algn="r">
              <a:lnSpc>
                <a:spcPct val="90000"/>
              </a:lnSpc>
              <a:spcBef>
                <a:spcPts val="0"/>
              </a:spcBef>
              <a:spcAft>
                <a:spcPts val="0"/>
              </a:spcAft>
              <a:buClr>
                <a:srgbClr val="FF0000"/>
              </a:buClr>
              <a:buSzPts val="2000"/>
              <a:buFont typeface="Arial"/>
              <a:buNone/>
            </a:pPr>
            <a:r>
              <a:rPr lang="en-US" sz="2000">
                <a:solidFill>
                  <a:srgbClr val="FF0000"/>
                </a:solidFill>
                <a:latin typeface="Arial"/>
                <a:ea typeface="Arial"/>
                <a:cs typeface="Arial"/>
                <a:sym typeface="Arial"/>
              </a:rPr>
              <a:t>Classify</a:t>
            </a:r>
            <a:endParaRPr sz="2000">
              <a:solidFill>
                <a:srgbClr val="FF0000"/>
              </a:solidFill>
              <a:latin typeface="Arial"/>
              <a:ea typeface="Arial"/>
              <a:cs typeface="Arial"/>
              <a:sym typeface="Arial"/>
            </a:endParaRPr>
          </a:p>
        </p:txBody>
      </p:sp>
      <p:sp>
        <p:nvSpPr>
          <p:cNvPr id="705" name="Google Shape;705;p48"/>
          <p:cNvSpPr txBox="1"/>
          <p:nvPr/>
        </p:nvSpPr>
        <p:spPr>
          <a:xfrm>
            <a:off x="5792218" y="1102557"/>
            <a:ext cx="1152000" cy="262436"/>
          </a:xfrm>
          <a:prstGeom prst="rect">
            <a:avLst/>
          </a:prstGeom>
          <a:solidFill>
            <a:schemeClr val="lt1"/>
          </a:solidFill>
          <a:ln>
            <a:noFill/>
          </a:ln>
        </p:spPr>
        <p:txBody>
          <a:bodyPr anchorCtr="0" anchor="t" bIns="45700" lIns="0" spcFirstLastPara="1" rIns="91425" wrap="square" tIns="45700">
            <a:noAutofit/>
          </a:bodyPr>
          <a:lstStyle/>
          <a:p>
            <a:pPr indent="0" lvl="0" marL="0" marR="0" rtl="0" algn="r">
              <a:lnSpc>
                <a:spcPct val="90000"/>
              </a:lnSpc>
              <a:spcBef>
                <a:spcPts val="0"/>
              </a:spcBef>
              <a:spcAft>
                <a:spcPts val="0"/>
              </a:spcAft>
              <a:buClr>
                <a:srgbClr val="FF0000"/>
              </a:buClr>
              <a:buSzPts val="2000"/>
              <a:buFont typeface="Arial"/>
              <a:buNone/>
            </a:pPr>
            <a:r>
              <a:rPr lang="en-US" sz="2000">
                <a:solidFill>
                  <a:srgbClr val="FF0000"/>
                </a:solidFill>
                <a:latin typeface="Arial"/>
                <a:ea typeface="Arial"/>
                <a:cs typeface="Arial"/>
                <a:sym typeface="Arial"/>
              </a:rPr>
              <a:t>Cut</a:t>
            </a:r>
            <a:endParaRPr sz="2000">
              <a:solidFill>
                <a:srgbClr val="FF0000"/>
              </a:solidFill>
              <a:latin typeface="Arial"/>
              <a:ea typeface="Arial"/>
              <a:cs typeface="Arial"/>
              <a:sym typeface="Arial"/>
            </a:endParaRPr>
          </a:p>
        </p:txBody>
      </p:sp>
      <p:sp>
        <p:nvSpPr>
          <p:cNvPr id="706" name="Google Shape;706;p48"/>
          <p:cNvSpPr txBox="1"/>
          <p:nvPr/>
        </p:nvSpPr>
        <p:spPr>
          <a:xfrm>
            <a:off x="9724138" y="2309253"/>
            <a:ext cx="1152000" cy="262436"/>
          </a:xfrm>
          <a:prstGeom prst="rect">
            <a:avLst/>
          </a:prstGeom>
          <a:solidFill>
            <a:schemeClr val="lt1"/>
          </a:solid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rgbClr val="FF0000"/>
              </a:buClr>
              <a:buSzPts val="2000"/>
              <a:buFont typeface="Arial"/>
              <a:buNone/>
            </a:pPr>
            <a:r>
              <a:rPr lang="en-US" sz="2000">
                <a:solidFill>
                  <a:srgbClr val="FF0000"/>
                </a:solidFill>
                <a:latin typeface="Arial"/>
                <a:ea typeface="Arial"/>
                <a:cs typeface="Arial"/>
                <a:sym typeface="Arial"/>
              </a:rPr>
              <a:t>Cluster</a:t>
            </a:r>
            <a:endParaRPr sz="2000">
              <a:solidFill>
                <a:srgbClr val="FF0000"/>
              </a:solidFill>
              <a:latin typeface="Arial"/>
              <a:ea typeface="Arial"/>
              <a:cs typeface="Arial"/>
              <a:sym typeface="Arial"/>
            </a:endParaRPr>
          </a:p>
        </p:txBody>
      </p:sp>
      <p:sp>
        <p:nvSpPr>
          <p:cNvPr id="707" name="Google Shape;707;p48"/>
          <p:cNvSpPr txBox="1"/>
          <p:nvPr/>
        </p:nvSpPr>
        <p:spPr>
          <a:xfrm>
            <a:off x="5792218" y="2922580"/>
            <a:ext cx="1152000" cy="262436"/>
          </a:xfrm>
          <a:prstGeom prst="rect">
            <a:avLst/>
          </a:prstGeom>
          <a:solidFill>
            <a:schemeClr val="lt1"/>
          </a:solidFill>
          <a:ln>
            <a:noFill/>
          </a:ln>
        </p:spPr>
        <p:txBody>
          <a:bodyPr anchorCtr="0" anchor="t" bIns="45700" lIns="0" spcFirstLastPara="1" rIns="91425" wrap="square" tIns="45700">
            <a:noAutofit/>
          </a:bodyPr>
          <a:lstStyle/>
          <a:p>
            <a:pPr indent="0" lvl="0" marL="0" marR="0" rtl="0" algn="r">
              <a:lnSpc>
                <a:spcPct val="90000"/>
              </a:lnSpc>
              <a:spcBef>
                <a:spcPts val="0"/>
              </a:spcBef>
              <a:spcAft>
                <a:spcPts val="0"/>
              </a:spcAft>
              <a:buClr>
                <a:srgbClr val="FF0000"/>
              </a:buClr>
              <a:buSzPts val="2000"/>
              <a:buFont typeface="Arial"/>
              <a:buNone/>
            </a:pPr>
            <a:r>
              <a:rPr lang="en-US" sz="2000">
                <a:solidFill>
                  <a:srgbClr val="FF0000"/>
                </a:solidFill>
                <a:latin typeface="Arial"/>
                <a:ea typeface="Arial"/>
                <a:cs typeface="Arial"/>
                <a:sym typeface="Arial"/>
              </a:rPr>
              <a:t>Combine</a:t>
            </a:r>
            <a:endParaRPr sz="2000">
              <a:solidFill>
                <a:srgbClr val="FF0000"/>
              </a:solidFill>
              <a:latin typeface="Arial"/>
              <a:ea typeface="Arial"/>
              <a:cs typeface="Arial"/>
              <a:sym typeface="Arial"/>
            </a:endParaRPr>
          </a:p>
        </p:txBody>
      </p:sp>
      <p:sp>
        <p:nvSpPr>
          <p:cNvPr id="708" name="Google Shape;708;p48"/>
          <p:cNvSpPr txBox="1"/>
          <p:nvPr/>
        </p:nvSpPr>
        <p:spPr>
          <a:xfrm>
            <a:off x="5792218" y="3632869"/>
            <a:ext cx="1152000" cy="262436"/>
          </a:xfrm>
          <a:prstGeom prst="rect">
            <a:avLst/>
          </a:prstGeom>
          <a:solidFill>
            <a:schemeClr val="lt1"/>
          </a:solidFill>
          <a:ln>
            <a:noFill/>
          </a:ln>
        </p:spPr>
        <p:txBody>
          <a:bodyPr anchorCtr="0" anchor="t" bIns="45700" lIns="0" spcFirstLastPara="1" rIns="91425" wrap="square" tIns="45700">
            <a:noAutofit/>
          </a:bodyPr>
          <a:lstStyle/>
          <a:p>
            <a:pPr indent="0" lvl="0" marL="0" marR="0" rtl="0" algn="r">
              <a:lnSpc>
                <a:spcPct val="90000"/>
              </a:lnSpc>
              <a:spcBef>
                <a:spcPts val="0"/>
              </a:spcBef>
              <a:spcAft>
                <a:spcPts val="0"/>
              </a:spcAft>
              <a:buClr>
                <a:srgbClr val="FF0000"/>
              </a:buClr>
              <a:buSzPts val="2000"/>
              <a:buFont typeface="Arial"/>
              <a:buNone/>
            </a:pPr>
            <a:r>
              <a:rPr lang="en-US" sz="2000">
                <a:solidFill>
                  <a:srgbClr val="FF0000"/>
                </a:solidFill>
                <a:latin typeface="Arial"/>
                <a:ea typeface="Arial"/>
                <a:cs typeface="Arial"/>
                <a:sym typeface="Arial"/>
              </a:rPr>
              <a:t>Clean</a:t>
            </a:r>
            <a:endParaRPr sz="2000">
              <a:solidFill>
                <a:srgbClr val="FF0000"/>
              </a:solidFill>
              <a:latin typeface="Arial"/>
              <a:ea typeface="Arial"/>
              <a:cs typeface="Arial"/>
              <a:sym typeface="Arial"/>
            </a:endParaRPr>
          </a:p>
        </p:txBody>
      </p:sp>
      <p:sp>
        <p:nvSpPr>
          <p:cNvPr id="709" name="Google Shape;709;p48"/>
          <p:cNvSpPr txBox="1"/>
          <p:nvPr/>
        </p:nvSpPr>
        <p:spPr>
          <a:xfrm>
            <a:off x="5792218" y="4350086"/>
            <a:ext cx="1152000" cy="262436"/>
          </a:xfrm>
          <a:prstGeom prst="rect">
            <a:avLst/>
          </a:prstGeom>
          <a:solidFill>
            <a:schemeClr val="lt1"/>
          </a:solidFill>
          <a:ln>
            <a:noFill/>
          </a:ln>
        </p:spPr>
        <p:txBody>
          <a:bodyPr anchorCtr="0" anchor="t" bIns="45700" lIns="0" spcFirstLastPara="1" rIns="91425" wrap="square" tIns="45700">
            <a:noAutofit/>
          </a:bodyPr>
          <a:lstStyle/>
          <a:p>
            <a:pPr indent="0" lvl="0" marL="0" marR="0" rtl="0" algn="r">
              <a:lnSpc>
                <a:spcPct val="90000"/>
              </a:lnSpc>
              <a:spcBef>
                <a:spcPts val="0"/>
              </a:spcBef>
              <a:spcAft>
                <a:spcPts val="0"/>
              </a:spcAft>
              <a:buClr>
                <a:srgbClr val="FF0000"/>
              </a:buClr>
              <a:buSzPts val="2000"/>
              <a:buFont typeface="Arial"/>
              <a:buNone/>
            </a:pPr>
            <a:r>
              <a:rPr lang="en-US" sz="2000">
                <a:solidFill>
                  <a:srgbClr val="FF0000"/>
                </a:solidFill>
                <a:latin typeface="Arial"/>
                <a:ea typeface="Arial"/>
                <a:cs typeface="Arial"/>
                <a:sym typeface="Arial"/>
              </a:rPr>
              <a:t>Check</a:t>
            </a:r>
            <a:endParaRPr sz="2000">
              <a:solidFill>
                <a:srgbClr val="FF0000"/>
              </a:solidFill>
              <a:latin typeface="Arial"/>
              <a:ea typeface="Arial"/>
              <a:cs typeface="Arial"/>
              <a:sym typeface="Arial"/>
            </a:endParaRPr>
          </a:p>
        </p:txBody>
      </p:sp>
      <p:sp>
        <p:nvSpPr>
          <p:cNvPr id="710" name="Google Shape;710;p48"/>
          <p:cNvSpPr txBox="1"/>
          <p:nvPr/>
        </p:nvSpPr>
        <p:spPr>
          <a:xfrm>
            <a:off x="5792218" y="5146920"/>
            <a:ext cx="1152000" cy="262436"/>
          </a:xfrm>
          <a:prstGeom prst="rect">
            <a:avLst/>
          </a:prstGeom>
          <a:solidFill>
            <a:schemeClr val="lt1"/>
          </a:solidFill>
          <a:ln>
            <a:noFill/>
          </a:ln>
        </p:spPr>
        <p:txBody>
          <a:bodyPr anchorCtr="0" anchor="t" bIns="45700" lIns="0" spcFirstLastPara="1" rIns="91425" wrap="square" tIns="45700">
            <a:noAutofit/>
          </a:bodyPr>
          <a:lstStyle/>
          <a:p>
            <a:pPr indent="0" lvl="0" marL="0" marR="0" rtl="0" algn="r">
              <a:lnSpc>
                <a:spcPct val="90000"/>
              </a:lnSpc>
              <a:spcBef>
                <a:spcPts val="0"/>
              </a:spcBef>
              <a:spcAft>
                <a:spcPts val="0"/>
              </a:spcAft>
              <a:buClr>
                <a:srgbClr val="FF0000"/>
              </a:buClr>
              <a:buSzPts val="2000"/>
              <a:buFont typeface="Arial"/>
              <a:buNone/>
            </a:pPr>
            <a:r>
              <a:rPr lang="en-US" sz="2000">
                <a:solidFill>
                  <a:srgbClr val="FF0000"/>
                </a:solidFill>
                <a:latin typeface="Arial"/>
                <a:ea typeface="Arial"/>
                <a:cs typeface="Arial"/>
                <a:sym typeface="Arial"/>
              </a:rPr>
              <a:t>Convert</a:t>
            </a:r>
            <a:endParaRPr sz="2000">
              <a:solidFill>
                <a:srgbClr val="FF0000"/>
              </a:solidFill>
              <a:latin typeface="Arial"/>
              <a:ea typeface="Arial"/>
              <a:cs typeface="Arial"/>
              <a:sym typeface="Arial"/>
            </a:endParaRPr>
          </a:p>
        </p:txBody>
      </p:sp>
      <p:sp>
        <p:nvSpPr>
          <p:cNvPr id="711" name="Google Shape;711;p48"/>
          <p:cNvSpPr txBox="1"/>
          <p:nvPr/>
        </p:nvSpPr>
        <p:spPr>
          <a:xfrm>
            <a:off x="9551685" y="5143899"/>
            <a:ext cx="1152000" cy="262436"/>
          </a:xfrm>
          <a:prstGeom prst="rect">
            <a:avLst/>
          </a:prstGeom>
          <a:solidFill>
            <a:schemeClr val="lt1"/>
          </a:solidFill>
          <a:ln>
            <a:noFill/>
          </a:ln>
        </p:spPr>
        <p:txBody>
          <a:bodyPr anchorCtr="0" anchor="t" bIns="45700" lIns="0" spcFirstLastPara="1" rIns="91425" wrap="square" tIns="45700">
            <a:noAutofit/>
          </a:bodyPr>
          <a:lstStyle/>
          <a:p>
            <a:pPr indent="0" lvl="0" marL="0" marR="0" rtl="0" algn="r">
              <a:lnSpc>
                <a:spcPct val="90000"/>
              </a:lnSpc>
              <a:spcBef>
                <a:spcPts val="0"/>
              </a:spcBef>
              <a:spcAft>
                <a:spcPts val="0"/>
              </a:spcAft>
              <a:buClr>
                <a:srgbClr val="FF0000"/>
              </a:buClr>
              <a:buSzPts val="2000"/>
              <a:buFont typeface="Arial"/>
              <a:buNone/>
            </a:pPr>
            <a:r>
              <a:rPr lang="en-US" sz="2000">
                <a:solidFill>
                  <a:srgbClr val="FF0000"/>
                </a:solidFill>
                <a:latin typeface="Arial"/>
                <a:ea typeface="Arial"/>
                <a:cs typeface="Arial"/>
                <a:sym typeface="Arial"/>
              </a:rPr>
              <a:t>Calculate</a:t>
            </a:r>
            <a:endParaRPr sz="2000">
              <a:solidFill>
                <a:srgbClr val="FF0000"/>
              </a:solidFill>
              <a:latin typeface="Arial"/>
              <a:ea typeface="Arial"/>
              <a:cs typeface="Arial"/>
              <a:sym typeface="Arial"/>
            </a:endParaRPr>
          </a:p>
        </p:txBody>
      </p:sp>
      <p:sp>
        <p:nvSpPr>
          <p:cNvPr id="712" name="Google Shape;712;p48"/>
          <p:cNvSpPr txBox="1"/>
          <p:nvPr/>
        </p:nvSpPr>
        <p:spPr>
          <a:xfrm>
            <a:off x="1911681" y="2049770"/>
            <a:ext cx="1718924" cy="745454"/>
          </a:xfrm>
          <a:prstGeom prst="rect">
            <a:avLst/>
          </a:prstGeom>
          <a:solidFill>
            <a:schemeClr val="lt1"/>
          </a:solidFill>
          <a:ln>
            <a:noFill/>
          </a:ln>
        </p:spPr>
        <p:txBody>
          <a:bodyPr anchorCtr="0" anchor="t" bIns="45700" lIns="0" spcFirstLastPara="1" rIns="91425" wrap="square" tIns="45700">
            <a:noAutofit/>
          </a:bodyPr>
          <a:lstStyle/>
          <a:p>
            <a:pPr indent="0" lvl="0" marL="0" marR="0" rtl="0" algn="ctr">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The 8 Cs</a:t>
            </a:r>
            <a:endParaRPr sz="2500">
              <a:solidFill>
                <a:srgbClr val="FF0000"/>
              </a:solidFill>
              <a:latin typeface="Arial"/>
              <a:ea typeface="Arial"/>
              <a:cs typeface="Arial"/>
              <a:sym typeface="Arial"/>
            </a:endParaRPr>
          </a:p>
        </p:txBody>
      </p:sp>
      <p:pic>
        <p:nvPicPr>
          <p:cNvPr id="713" name="Google Shape;713;p48"/>
          <p:cNvPicPr preferRelativeResize="0"/>
          <p:nvPr/>
        </p:nvPicPr>
        <p:blipFill rotWithShape="1">
          <a:blip r:embed="rId4">
            <a:alphaModFix/>
          </a:blip>
          <a:srcRect b="0" l="0" r="0" t="0"/>
          <a:stretch/>
        </p:blipFill>
        <p:spPr>
          <a:xfrm>
            <a:off x="638807" y="2795224"/>
            <a:ext cx="5020235" cy="267148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9"/>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9" name="Google Shape;719;p49"/>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Problems to overcome</a:t>
            </a:r>
            <a:endParaRPr/>
          </a:p>
        </p:txBody>
      </p:sp>
      <p:sp>
        <p:nvSpPr>
          <p:cNvPr id="720" name="Google Shape;720;p49"/>
          <p:cNvSpPr txBox="1"/>
          <p:nvPr/>
        </p:nvSpPr>
        <p:spPr>
          <a:xfrm>
            <a:off x="9566516" y="1446648"/>
            <a:ext cx="2329392" cy="4381563"/>
          </a:xfrm>
          <a:prstGeom prst="rect">
            <a:avLst/>
          </a:prstGeom>
          <a:solidFill>
            <a:schemeClr val="lt1"/>
          </a:solid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Ensemble confidence:</a:t>
            </a:r>
            <a:endParaRPr/>
          </a:p>
          <a:p>
            <a:pPr indent="0" lvl="0" marL="0" marR="0" rtl="0" algn="l">
              <a:lnSpc>
                <a:spcPct val="90000"/>
              </a:lnSpc>
              <a:spcBef>
                <a:spcPts val="0"/>
              </a:spcBef>
              <a:spcAft>
                <a:spcPts val="0"/>
              </a:spcAft>
              <a:buClr>
                <a:srgbClr val="1F3864"/>
              </a:buClr>
              <a:buSzPts val="2500"/>
              <a:buFont typeface="Arial"/>
              <a:buNone/>
            </a:pPr>
            <a:r>
              <a:t/>
            </a:r>
            <a:endParaRPr sz="2500">
              <a:solidFill>
                <a:srgbClr val="FF0000"/>
              </a:solidFill>
              <a:latin typeface="Arial"/>
              <a:ea typeface="Arial"/>
              <a:cs typeface="Arial"/>
              <a:sym typeface="Arial"/>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25 – 75% </a:t>
            </a:r>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50 – 17%</a:t>
            </a:r>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75 – 6% </a:t>
            </a:r>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100 – 0.7% </a:t>
            </a:r>
            <a:endParaRPr/>
          </a:p>
          <a:p>
            <a:pPr indent="0" lvl="0" marL="0" marR="0" rtl="0" algn="l">
              <a:lnSpc>
                <a:spcPct val="90000"/>
              </a:lnSpc>
              <a:spcBef>
                <a:spcPts val="0"/>
              </a:spcBef>
              <a:spcAft>
                <a:spcPts val="0"/>
              </a:spcAft>
              <a:buClr>
                <a:srgbClr val="1F3864"/>
              </a:buClr>
              <a:buSzPts val="2500"/>
              <a:buFont typeface="Arial"/>
              <a:buNone/>
            </a:pPr>
            <a:r>
              <a:t/>
            </a:r>
            <a:endParaRPr sz="2500">
              <a:solidFill>
                <a:srgbClr val="FF0000"/>
              </a:solidFill>
              <a:latin typeface="Arial"/>
              <a:ea typeface="Arial"/>
              <a:cs typeface="Arial"/>
              <a:sym typeface="Arial"/>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Landsat – 26%</a:t>
            </a:r>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OMNRF – 67%</a:t>
            </a:r>
            <a:endParaRPr sz="2500">
              <a:solidFill>
                <a:srgbClr val="FF0000"/>
              </a:solidFill>
              <a:latin typeface="Arial"/>
              <a:ea typeface="Arial"/>
              <a:cs typeface="Arial"/>
              <a:sym typeface="Arial"/>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NRCAN – 30%</a:t>
            </a:r>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of 2015 points</a:t>
            </a:r>
            <a:endParaRPr/>
          </a:p>
          <a:p>
            <a:pPr indent="0" lvl="0" marL="0" marR="0" rtl="0" algn="ctr">
              <a:lnSpc>
                <a:spcPct val="90000"/>
              </a:lnSpc>
              <a:spcBef>
                <a:spcPts val="0"/>
              </a:spcBef>
              <a:spcAft>
                <a:spcPts val="0"/>
              </a:spcAft>
              <a:buClr>
                <a:srgbClr val="1F3864"/>
              </a:buClr>
              <a:buSzPts val="2500"/>
              <a:buFont typeface="Arial"/>
              <a:buNone/>
            </a:pPr>
            <a:r>
              <a:t/>
            </a:r>
            <a:endParaRPr sz="2500">
              <a:solidFill>
                <a:srgbClr val="FF0000"/>
              </a:solidFill>
              <a:latin typeface="Arial"/>
              <a:ea typeface="Arial"/>
              <a:cs typeface="Arial"/>
              <a:sym typeface="Arial"/>
            </a:endParaRPr>
          </a:p>
        </p:txBody>
      </p:sp>
      <p:sp>
        <p:nvSpPr>
          <p:cNvPr id="721" name="Google Shape;721;p49"/>
          <p:cNvSpPr txBox="1"/>
          <p:nvPr/>
        </p:nvSpPr>
        <p:spPr>
          <a:xfrm>
            <a:off x="867698" y="3057538"/>
            <a:ext cx="2329392" cy="2750406"/>
          </a:xfrm>
          <a:prstGeom prst="rect">
            <a:avLst/>
          </a:prstGeom>
          <a:solidFill>
            <a:schemeClr val="lt1"/>
          </a:solidFill>
          <a:ln>
            <a:noFill/>
          </a:ln>
        </p:spPr>
        <p:txBody>
          <a:bodyPr anchorCtr="0" anchor="t" bIns="45700" lIns="0" spcFirstLastPara="1" rIns="91425" wrap="square" tIns="45700">
            <a:noAutofit/>
          </a:bodyPr>
          <a:lstStyle/>
          <a:p>
            <a:pPr indent="0" lvl="0" marL="0" marR="0" rtl="0" algn="ctr">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Harvest in 2015</a:t>
            </a:r>
            <a:endParaRPr sz="2500">
              <a:solidFill>
                <a:srgbClr val="FF0000"/>
              </a:solidFill>
              <a:latin typeface="Arial"/>
              <a:ea typeface="Arial"/>
              <a:cs typeface="Arial"/>
              <a:sym typeface="Arial"/>
            </a:endParaRPr>
          </a:p>
        </p:txBody>
      </p:sp>
      <p:pic>
        <p:nvPicPr>
          <p:cNvPr id="722" name="Google Shape;722;p49"/>
          <p:cNvPicPr preferRelativeResize="0"/>
          <p:nvPr/>
        </p:nvPicPr>
        <p:blipFill rotWithShape="1">
          <a:blip r:embed="rId3">
            <a:alphaModFix/>
          </a:blip>
          <a:srcRect b="0" l="0" r="0" t="0"/>
          <a:stretch/>
        </p:blipFill>
        <p:spPr>
          <a:xfrm>
            <a:off x="3760232" y="1458000"/>
            <a:ext cx="4680000" cy="468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5"/>
          <p:cNvPicPr preferRelativeResize="0"/>
          <p:nvPr/>
        </p:nvPicPr>
        <p:blipFill rotWithShape="1">
          <a:blip r:embed="rId3">
            <a:alphaModFix/>
          </a:blip>
          <a:srcRect b="0" l="0" r="0" t="0"/>
          <a:stretch/>
        </p:blipFill>
        <p:spPr>
          <a:xfrm>
            <a:off x="609600" y="685800"/>
            <a:ext cx="10972800" cy="5486400"/>
          </a:xfrm>
          <a:prstGeom prst="rect">
            <a:avLst/>
          </a:prstGeom>
          <a:noFill/>
          <a:ln>
            <a:noFill/>
          </a:ln>
        </p:spPr>
      </p:pic>
      <p:sp>
        <p:nvSpPr>
          <p:cNvPr id="137" name="Google Shape;137;p5"/>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Standardized comparisons</a:t>
            </a:r>
            <a:endParaRPr/>
          </a:p>
        </p:txBody>
      </p:sp>
      <p:sp>
        <p:nvSpPr>
          <p:cNvPr id="138" name="Google Shape;138;p5"/>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 name="Google Shape;139;p5"/>
          <p:cNvSpPr txBox="1"/>
          <p:nvPr/>
        </p:nvSpPr>
        <p:spPr>
          <a:xfrm>
            <a:off x="1492822" y="3297147"/>
            <a:ext cx="7224829" cy="334936"/>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Lake-level regressions, predicting to 1000 g fish</a:t>
            </a:r>
            <a:endParaRPr b="0" i="0" sz="2500" u="none" cap="none" strike="noStrike">
              <a:solidFill>
                <a:srgbClr val="FF0000"/>
              </a:solidFill>
              <a:latin typeface="Arial"/>
              <a:ea typeface="Arial"/>
              <a:cs typeface="Arial"/>
              <a:sym typeface="Arial"/>
            </a:endParaRPr>
          </a:p>
        </p:txBody>
      </p:sp>
      <p:sp>
        <p:nvSpPr>
          <p:cNvPr id="140" name="Google Shape;140;p5"/>
          <p:cNvSpPr txBox="1"/>
          <p:nvPr/>
        </p:nvSpPr>
        <p:spPr>
          <a:xfrm>
            <a:off x="177801" y="1024539"/>
            <a:ext cx="722312"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Hg</a:t>
            </a:r>
            <a:endParaRPr b="0" i="0" sz="2500" u="none" cap="none" strike="noStrike">
              <a:solidFill>
                <a:srgbClr val="FF0000"/>
              </a:solidFill>
              <a:latin typeface="Arial"/>
              <a:ea typeface="Arial"/>
              <a:cs typeface="Arial"/>
              <a:sym typeface="Arial"/>
            </a:endParaRPr>
          </a:p>
        </p:txBody>
      </p:sp>
      <p:sp>
        <p:nvSpPr>
          <p:cNvPr id="141" name="Google Shape;141;p5"/>
          <p:cNvSpPr txBox="1"/>
          <p:nvPr/>
        </p:nvSpPr>
        <p:spPr>
          <a:xfrm>
            <a:off x="177800" y="3781425"/>
            <a:ext cx="722312"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As</a:t>
            </a:r>
            <a:endParaRPr b="0" i="0" sz="2500" u="none" cap="none" strike="noStrike">
              <a:solidFill>
                <a:srgbClr val="FF0000"/>
              </a:solidFill>
              <a:latin typeface="Arial"/>
              <a:ea typeface="Arial"/>
              <a:cs typeface="Arial"/>
              <a:sym typeface="Arial"/>
            </a:endParaRPr>
          </a:p>
        </p:txBody>
      </p:sp>
      <p:sp>
        <p:nvSpPr>
          <p:cNvPr id="142" name="Google Shape;142;p5"/>
          <p:cNvSpPr txBox="1"/>
          <p:nvPr/>
        </p:nvSpPr>
        <p:spPr>
          <a:xfrm>
            <a:off x="8717651" y="3282282"/>
            <a:ext cx="3474349" cy="29343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1" i="0" lang="en-US" sz="2500" u="none" cap="none" strike="noStrike">
                <a:solidFill>
                  <a:srgbClr val="FF0000"/>
                </a:solidFill>
                <a:latin typeface="Arial"/>
                <a:ea typeface="Arial"/>
                <a:cs typeface="Arial"/>
                <a:sym typeface="Arial"/>
              </a:rPr>
              <a:t> Mixed effects</a:t>
            </a:r>
            <a:br>
              <a:rPr b="1" i="0" lang="en-US" sz="2500" u="none" cap="none" strike="noStrike">
                <a:solidFill>
                  <a:srgbClr val="FF0000"/>
                </a:solidFill>
                <a:latin typeface="Arial"/>
                <a:ea typeface="Arial"/>
                <a:cs typeface="Arial"/>
                <a:sym typeface="Arial"/>
              </a:rPr>
            </a:br>
            <a:r>
              <a:rPr b="1" i="0" lang="en-US" sz="2500" u="none" cap="none" strike="noStrike">
                <a:solidFill>
                  <a:srgbClr val="FF0000"/>
                </a:solidFill>
                <a:latin typeface="Arial"/>
                <a:ea typeface="Arial"/>
                <a:cs typeface="Arial"/>
                <a:sym typeface="Arial"/>
              </a:rPr>
              <a:t>models</a:t>
            </a:r>
            <a:endParaRPr b="1" i="0" sz="2500" u="none" cap="none" strike="noStrike">
              <a:solidFill>
                <a:srgbClr val="FF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0"/>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8" name="Google Shape;728;p50"/>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Problems to overcome</a:t>
            </a:r>
            <a:endParaRPr/>
          </a:p>
        </p:txBody>
      </p:sp>
      <p:sp>
        <p:nvSpPr>
          <p:cNvPr id="729" name="Google Shape;729;p50"/>
          <p:cNvSpPr txBox="1"/>
          <p:nvPr/>
        </p:nvSpPr>
        <p:spPr>
          <a:xfrm>
            <a:off x="9566516" y="1446648"/>
            <a:ext cx="2329392" cy="4381563"/>
          </a:xfrm>
          <a:prstGeom prst="rect">
            <a:avLst/>
          </a:prstGeom>
          <a:solidFill>
            <a:schemeClr val="lt1"/>
          </a:solid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Ensemble confidence:</a:t>
            </a:r>
            <a:endParaRPr/>
          </a:p>
          <a:p>
            <a:pPr indent="0" lvl="0" marL="0" marR="0" rtl="0" algn="l">
              <a:lnSpc>
                <a:spcPct val="90000"/>
              </a:lnSpc>
              <a:spcBef>
                <a:spcPts val="0"/>
              </a:spcBef>
              <a:spcAft>
                <a:spcPts val="0"/>
              </a:spcAft>
              <a:buClr>
                <a:srgbClr val="1F3864"/>
              </a:buClr>
              <a:buSzPts val="2500"/>
              <a:buFont typeface="Arial"/>
              <a:buNone/>
            </a:pPr>
            <a:r>
              <a:t/>
            </a:r>
            <a:endParaRPr sz="2500">
              <a:solidFill>
                <a:srgbClr val="FF0000"/>
              </a:solidFill>
              <a:latin typeface="Arial"/>
              <a:ea typeface="Arial"/>
              <a:cs typeface="Arial"/>
              <a:sym typeface="Arial"/>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25 – 99% </a:t>
            </a:r>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50 – 0.3%</a:t>
            </a:r>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75 – 0.3% </a:t>
            </a:r>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100 – 0.1% </a:t>
            </a:r>
            <a:endParaRPr/>
          </a:p>
          <a:p>
            <a:pPr indent="0" lvl="0" marL="0" marR="0" rtl="0" algn="l">
              <a:lnSpc>
                <a:spcPct val="90000"/>
              </a:lnSpc>
              <a:spcBef>
                <a:spcPts val="0"/>
              </a:spcBef>
              <a:spcAft>
                <a:spcPts val="0"/>
              </a:spcAft>
              <a:buClr>
                <a:srgbClr val="1F3864"/>
              </a:buClr>
              <a:buSzPts val="2500"/>
              <a:buFont typeface="Arial"/>
              <a:buNone/>
            </a:pPr>
            <a:r>
              <a:t/>
            </a:r>
            <a:endParaRPr sz="2500">
              <a:solidFill>
                <a:srgbClr val="FF0000"/>
              </a:solidFill>
              <a:latin typeface="Arial"/>
              <a:ea typeface="Arial"/>
              <a:cs typeface="Arial"/>
              <a:sym typeface="Arial"/>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Landsat – 98%</a:t>
            </a:r>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OMNRF – 2%</a:t>
            </a:r>
            <a:endParaRPr sz="2500">
              <a:solidFill>
                <a:srgbClr val="FF0000"/>
              </a:solidFill>
              <a:latin typeface="Arial"/>
              <a:ea typeface="Arial"/>
              <a:cs typeface="Arial"/>
              <a:sym typeface="Arial"/>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NRCAN – 1%</a:t>
            </a:r>
            <a:endParaRPr/>
          </a:p>
          <a:p>
            <a:pPr indent="0" lvl="0" marL="0" marR="0" rtl="0" algn="l">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of 2015 points</a:t>
            </a:r>
            <a:endParaRPr/>
          </a:p>
          <a:p>
            <a:pPr indent="0" lvl="0" marL="0" marR="0" rtl="0" algn="ctr">
              <a:lnSpc>
                <a:spcPct val="90000"/>
              </a:lnSpc>
              <a:spcBef>
                <a:spcPts val="0"/>
              </a:spcBef>
              <a:spcAft>
                <a:spcPts val="0"/>
              </a:spcAft>
              <a:buClr>
                <a:srgbClr val="1F3864"/>
              </a:buClr>
              <a:buSzPts val="2500"/>
              <a:buFont typeface="Arial"/>
              <a:buNone/>
            </a:pPr>
            <a:r>
              <a:t/>
            </a:r>
            <a:endParaRPr sz="2500">
              <a:solidFill>
                <a:srgbClr val="FF0000"/>
              </a:solidFill>
              <a:latin typeface="Arial"/>
              <a:ea typeface="Arial"/>
              <a:cs typeface="Arial"/>
              <a:sym typeface="Arial"/>
            </a:endParaRPr>
          </a:p>
        </p:txBody>
      </p:sp>
      <p:pic>
        <p:nvPicPr>
          <p:cNvPr id="730" name="Google Shape;730;p50"/>
          <p:cNvPicPr preferRelativeResize="0"/>
          <p:nvPr/>
        </p:nvPicPr>
        <p:blipFill rotWithShape="1">
          <a:blip r:embed="rId3">
            <a:alphaModFix/>
          </a:blip>
          <a:srcRect b="0" l="0" r="0" t="0"/>
          <a:stretch/>
        </p:blipFill>
        <p:spPr>
          <a:xfrm>
            <a:off x="3760002" y="1452155"/>
            <a:ext cx="4680000" cy="4680000"/>
          </a:xfrm>
          <a:prstGeom prst="rect">
            <a:avLst/>
          </a:prstGeom>
          <a:noFill/>
          <a:ln>
            <a:noFill/>
          </a:ln>
        </p:spPr>
      </p:pic>
      <p:sp>
        <p:nvSpPr>
          <p:cNvPr id="731" name="Google Shape;731;p50"/>
          <p:cNvSpPr txBox="1"/>
          <p:nvPr/>
        </p:nvSpPr>
        <p:spPr>
          <a:xfrm>
            <a:off x="867698" y="3057538"/>
            <a:ext cx="2329392" cy="2750406"/>
          </a:xfrm>
          <a:prstGeom prst="rect">
            <a:avLst/>
          </a:prstGeom>
          <a:solidFill>
            <a:schemeClr val="lt1"/>
          </a:solidFill>
          <a:ln>
            <a:noFill/>
          </a:ln>
        </p:spPr>
        <p:txBody>
          <a:bodyPr anchorCtr="0" anchor="t" bIns="45700" lIns="0" spcFirstLastPara="1" rIns="91425" wrap="square" tIns="45700">
            <a:noAutofit/>
          </a:bodyPr>
          <a:lstStyle/>
          <a:p>
            <a:pPr indent="0" lvl="0" marL="0" marR="0" rtl="0" algn="ctr">
              <a:lnSpc>
                <a:spcPct val="90000"/>
              </a:lnSpc>
              <a:spcBef>
                <a:spcPts val="0"/>
              </a:spcBef>
              <a:spcAft>
                <a:spcPts val="0"/>
              </a:spcAft>
              <a:buClr>
                <a:srgbClr val="FF0000"/>
              </a:buClr>
              <a:buSzPts val="2500"/>
              <a:buFont typeface="Arial"/>
              <a:buNone/>
            </a:pPr>
            <a:r>
              <a:rPr lang="en-US" sz="2500">
                <a:solidFill>
                  <a:srgbClr val="FF0000"/>
                </a:solidFill>
                <a:latin typeface="Arial"/>
                <a:ea typeface="Arial"/>
                <a:cs typeface="Arial"/>
                <a:sym typeface="Arial"/>
              </a:rPr>
              <a:t>Fire in 2015</a:t>
            </a:r>
            <a:endParaRPr sz="2500">
              <a:solidFill>
                <a:srgbClr val="FF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1"/>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Large discrepancy in confidence, how to deal?</a:t>
            </a:r>
            <a:endParaRPr/>
          </a:p>
        </p:txBody>
      </p:sp>
      <p:sp>
        <p:nvSpPr>
          <p:cNvPr id="737" name="Google Shape;737;p51"/>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8" name="Google Shape;738;p51"/>
          <p:cNvSpPr/>
          <p:nvPr/>
        </p:nvSpPr>
        <p:spPr>
          <a:xfrm>
            <a:off x="6295679" y="2604210"/>
            <a:ext cx="5446048"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Harvest</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 of disturbance points (1.44 ha = 1 point) across AOU dataset for different confidences. Number of categories per bar indicates number of layers used to calculate confidence. </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pic>
        <p:nvPicPr>
          <p:cNvPr id="739" name="Google Shape;739;p51"/>
          <p:cNvPicPr preferRelativeResize="0"/>
          <p:nvPr/>
        </p:nvPicPr>
        <p:blipFill rotWithShape="1">
          <a:blip r:embed="rId3">
            <a:alphaModFix/>
          </a:blip>
          <a:srcRect b="0" l="0" r="0" t="0"/>
          <a:stretch/>
        </p:blipFill>
        <p:spPr>
          <a:xfrm>
            <a:off x="465666" y="1620447"/>
            <a:ext cx="5823409" cy="388336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2"/>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 – Bronze medal (exploratory) </a:t>
            </a:r>
            <a:endParaRPr/>
          </a:p>
        </p:txBody>
      </p:sp>
      <p:pic>
        <p:nvPicPr>
          <p:cNvPr id="746" name="Google Shape;746;p52"/>
          <p:cNvPicPr preferRelativeResize="0"/>
          <p:nvPr/>
        </p:nvPicPr>
        <p:blipFill rotWithShape="1">
          <a:blip r:embed="rId3">
            <a:alphaModFix/>
          </a:blip>
          <a:srcRect b="24558" l="11254" r="80126" t="31368"/>
          <a:stretch/>
        </p:blipFill>
        <p:spPr>
          <a:xfrm>
            <a:off x="419900" y="1715583"/>
            <a:ext cx="1215342" cy="3495157"/>
          </a:xfrm>
          <a:prstGeom prst="rect">
            <a:avLst/>
          </a:prstGeom>
          <a:noFill/>
          <a:ln cap="flat" cmpd="sng" w="9525">
            <a:solidFill>
              <a:schemeClr val="dk1"/>
            </a:solidFill>
            <a:prstDash val="solid"/>
            <a:round/>
            <a:headEnd len="sm" w="sm" type="none"/>
            <a:tailEnd len="sm" w="sm" type="none"/>
          </a:ln>
        </p:spPr>
      </p:pic>
      <p:sp>
        <p:nvSpPr>
          <p:cNvPr id="747" name="Google Shape;747;p52"/>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8" name="Google Shape;748;p52"/>
          <p:cNvSpPr txBox="1"/>
          <p:nvPr/>
        </p:nvSpPr>
        <p:spPr>
          <a:xfrm>
            <a:off x="807720" y="918658"/>
            <a:ext cx="10730633"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Random forest models </a:t>
            </a:r>
            <a:r>
              <a:rPr b="1" i="1" lang="en-US" sz="2500">
                <a:solidFill>
                  <a:srgbClr val="FF0000"/>
                </a:solidFill>
                <a:latin typeface="Arial"/>
                <a:ea typeface="Arial"/>
                <a:cs typeface="Arial"/>
                <a:sym typeface="Arial"/>
              </a:rPr>
              <a:t>are</a:t>
            </a:r>
            <a:r>
              <a:rPr lang="en-US" sz="2500">
                <a:solidFill>
                  <a:srgbClr val="FF0000"/>
                </a:solidFill>
                <a:latin typeface="Arial"/>
                <a:ea typeface="Arial"/>
                <a:cs typeface="Arial"/>
                <a:sym typeface="Arial"/>
              </a:rPr>
              <a:t> cumulative effects models (Jones et al. 2017)</a:t>
            </a:r>
            <a:endParaRPr sz="2500">
              <a:solidFill>
                <a:srgbClr val="FF0000"/>
              </a:solidFill>
              <a:latin typeface="Arial"/>
              <a:ea typeface="Arial"/>
              <a:cs typeface="Arial"/>
              <a:sym typeface="Arial"/>
            </a:endParaRPr>
          </a:p>
        </p:txBody>
      </p:sp>
      <p:sp>
        <p:nvSpPr>
          <p:cNvPr id="749" name="Google Shape;749;p52"/>
          <p:cNvSpPr txBox="1"/>
          <p:nvPr/>
        </p:nvSpPr>
        <p:spPr>
          <a:xfrm>
            <a:off x="1874783" y="2043367"/>
            <a:ext cx="359457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Hg variance</a:t>
            </a:r>
            <a:r>
              <a:rPr baseline="-25000" lang="en-US" sz="1600">
                <a:solidFill>
                  <a:schemeClr val="dk1"/>
                </a:solidFill>
                <a:latin typeface="Arial"/>
                <a:ea typeface="Arial"/>
                <a:cs typeface="Arial"/>
                <a:sym typeface="Arial"/>
              </a:rPr>
              <a:t>1</a:t>
            </a:r>
            <a:endParaRPr sz="1600">
              <a:solidFill>
                <a:schemeClr val="dk1"/>
              </a:solidFill>
              <a:latin typeface="Arial"/>
              <a:ea typeface="Arial"/>
              <a:cs typeface="Arial"/>
              <a:sym typeface="Arial"/>
            </a:endParaRPr>
          </a:p>
        </p:txBody>
      </p:sp>
      <p:sp>
        <p:nvSpPr>
          <p:cNvPr id="750" name="Google Shape;750;p52"/>
          <p:cNvSpPr txBox="1"/>
          <p:nvPr/>
        </p:nvSpPr>
        <p:spPr>
          <a:xfrm>
            <a:off x="1867462" y="3023977"/>
            <a:ext cx="5548134" cy="9130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(Hg variance</a:t>
            </a:r>
            <a:r>
              <a:rPr baseline="-25000" lang="en-US" sz="1600">
                <a:solidFill>
                  <a:schemeClr val="dk1"/>
                </a:solidFill>
                <a:latin typeface="Arial"/>
                <a:ea typeface="Arial"/>
                <a:cs typeface="Arial"/>
                <a:sym typeface="Arial"/>
              </a:rPr>
              <a:t>2</a:t>
            </a:r>
            <a:r>
              <a:rPr lang="en-US" sz="1600">
                <a:solidFill>
                  <a:schemeClr val="dk1"/>
                </a:solidFill>
                <a:latin typeface="Arial"/>
                <a:ea typeface="Arial"/>
                <a:cs typeface="Arial"/>
                <a:sym typeface="Arial"/>
              </a:rPr>
              <a:t> + Hg variance</a:t>
            </a:r>
            <a:r>
              <a:rPr baseline="-25000" lang="en-US" sz="1600">
                <a:solidFill>
                  <a:schemeClr val="dk1"/>
                </a:solidFill>
                <a:latin typeface="Arial"/>
                <a:ea typeface="Arial"/>
                <a:cs typeface="Arial"/>
                <a:sym typeface="Arial"/>
              </a:rPr>
              <a:t>3 </a:t>
            </a:r>
            <a:r>
              <a:rPr lang="en-US" sz="1600">
                <a:solidFill>
                  <a:schemeClr val="dk1"/>
                </a:solidFill>
                <a:latin typeface="Arial"/>
                <a:ea typeface="Arial"/>
                <a:cs typeface="Arial"/>
                <a:sym typeface="Arial"/>
              </a:rPr>
              <a:t>) &lt; Hg variance</a:t>
            </a:r>
            <a:r>
              <a:rPr baseline="-25000" lang="en-US" sz="1600">
                <a:solidFill>
                  <a:schemeClr val="dk1"/>
                </a:solidFill>
                <a:latin typeface="Arial"/>
                <a:ea typeface="Arial"/>
                <a:cs typeface="Arial"/>
                <a:sym typeface="Arial"/>
              </a:rPr>
              <a:t>1</a:t>
            </a:r>
            <a:r>
              <a:rPr lang="en-US" sz="16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baseline="-25000" sz="1600">
              <a:solidFill>
                <a:schemeClr val="dk1"/>
              </a:solidFill>
              <a:latin typeface="Arial"/>
              <a:ea typeface="Arial"/>
              <a:cs typeface="Arial"/>
              <a:sym typeface="Arial"/>
            </a:endParaRPr>
          </a:p>
          <a:p>
            <a:pPr indent="0" lvl="0" marL="0" marR="0" rtl="0" algn="l">
              <a:spcBef>
                <a:spcPts val="0"/>
              </a:spcBef>
              <a:spcAft>
                <a:spcPts val="0"/>
              </a:spcAft>
              <a:buNone/>
            </a:pPr>
            <a:r>
              <a:rPr baseline="-25000" lang="en-US" sz="1600">
                <a:solidFill>
                  <a:schemeClr val="dk1"/>
                </a:solidFill>
                <a:latin typeface="Arial"/>
                <a:ea typeface="Arial"/>
                <a:cs typeface="Arial"/>
                <a:sym typeface="Arial"/>
              </a:rPr>
              <a:t> </a:t>
            </a:r>
            <a:endParaRPr baseline="-25000" sz="1600">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751" name="Google Shape;751;p52"/>
          <p:cNvSpPr txBox="1"/>
          <p:nvPr/>
        </p:nvSpPr>
        <p:spPr>
          <a:xfrm>
            <a:off x="1867462" y="4044686"/>
            <a:ext cx="5771746" cy="9130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(Hg variance</a:t>
            </a:r>
            <a:r>
              <a:rPr baseline="-25000" lang="en-US" sz="1600">
                <a:solidFill>
                  <a:schemeClr val="dk1"/>
                </a:solidFill>
                <a:latin typeface="Arial"/>
                <a:ea typeface="Arial"/>
                <a:cs typeface="Arial"/>
                <a:sym typeface="Arial"/>
              </a:rPr>
              <a:t>4</a:t>
            </a:r>
            <a:r>
              <a:rPr lang="en-US" sz="1600">
                <a:solidFill>
                  <a:schemeClr val="dk1"/>
                </a:solidFill>
                <a:latin typeface="Arial"/>
                <a:ea typeface="Arial"/>
                <a:cs typeface="Arial"/>
                <a:sym typeface="Arial"/>
              </a:rPr>
              <a:t> + Hg variance</a:t>
            </a:r>
            <a:r>
              <a:rPr baseline="-25000" lang="en-US" sz="1600">
                <a:solidFill>
                  <a:schemeClr val="dk1"/>
                </a:solidFill>
                <a:latin typeface="Arial"/>
                <a:ea typeface="Arial"/>
                <a:cs typeface="Arial"/>
                <a:sym typeface="Arial"/>
              </a:rPr>
              <a:t>5 </a:t>
            </a:r>
            <a:r>
              <a:rPr lang="en-US" sz="1600">
                <a:solidFill>
                  <a:schemeClr val="dk1"/>
                </a:solidFill>
                <a:latin typeface="Arial"/>
                <a:ea typeface="Arial"/>
                <a:cs typeface="Arial"/>
                <a:sym typeface="Arial"/>
              </a:rPr>
              <a:t>+ Hg variance</a:t>
            </a:r>
            <a:r>
              <a:rPr baseline="-25000" lang="en-US" sz="1600">
                <a:solidFill>
                  <a:schemeClr val="dk1"/>
                </a:solidFill>
                <a:latin typeface="Arial"/>
                <a:ea typeface="Arial"/>
                <a:cs typeface="Arial"/>
                <a:sym typeface="Arial"/>
              </a:rPr>
              <a:t>6 </a:t>
            </a:r>
            <a:r>
              <a:rPr lang="en-US" sz="1600">
                <a:solidFill>
                  <a:schemeClr val="dk1"/>
                </a:solidFill>
                <a:latin typeface="Arial"/>
                <a:ea typeface="Arial"/>
                <a:cs typeface="Arial"/>
                <a:sym typeface="Arial"/>
              </a:rPr>
              <a:t>)&lt; Hg variance</a:t>
            </a:r>
            <a:r>
              <a:rPr baseline="-25000" lang="en-US" sz="1600">
                <a:solidFill>
                  <a:schemeClr val="dk1"/>
                </a:solidFill>
                <a:latin typeface="Arial"/>
                <a:ea typeface="Arial"/>
                <a:cs typeface="Arial"/>
                <a:sym typeface="Arial"/>
              </a:rPr>
              <a:t>1</a:t>
            </a:r>
            <a:r>
              <a:rPr lang="en-US" sz="1600">
                <a:solidFill>
                  <a:schemeClr val="dk1"/>
                </a:solidFill>
                <a:latin typeface="Arial"/>
                <a:ea typeface="Arial"/>
                <a:cs typeface="Arial"/>
                <a:sym typeface="Arial"/>
              </a:rPr>
              <a:t> </a:t>
            </a:r>
            <a:endParaRPr/>
          </a:p>
          <a:p>
            <a:pPr indent="0" lvl="0" marL="0" marR="0" rtl="0" algn="ctr">
              <a:spcBef>
                <a:spcPts val="0"/>
              </a:spcBef>
              <a:spcAft>
                <a:spcPts val="0"/>
              </a:spcAft>
              <a:buNone/>
            </a:pPr>
            <a:r>
              <a:t/>
            </a:r>
            <a:endParaRPr baseline="-25000" sz="1600">
              <a:solidFill>
                <a:schemeClr val="dk1"/>
              </a:solidFill>
              <a:latin typeface="Arial"/>
              <a:ea typeface="Arial"/>
              <a:cs typeface="Arial"/>
              <a:sym typeface="Arial"/>
            </a:endParaRPr>
          </a:p>
          <a:p>
            <a:pPr indent="0" lvl="0" marL="0" marR="0" rtl="0" algn="ctr">
              <a:spcBef>
                <a:spcPts val="0"/>
              </a:spcBef>
              <a:spcAft>
                <a:spcPts val="0"/>
              </a:spcAft>
              <a:buNone/>
            </a:pPr>
            <a:r>
              <a:rPr baseline="-25000" lang="en-US" sz="1600">
                <a:solidFill>
                  <a:schemeClr val="dk1"/>
                </a:solidFill>
                <a:latin typeface="Arial"/>
                <a:ea typeface="Arial"/>
                <a:cs typeface="Arial"/>
                <a:sym typeface="Arial"/>
              </a:rPr>
              <a:t> </a:t>
            </a:r>
            <a:endParaRPr baseline="-25000" sz="1600">
              <a:solidFill>
                <a:schemeClr val="dk1"/>
              </a:solidFill>
              <a:latin typeface="Arial"/>
              <a:ea typeface="Arial"/>
              <a:cs typeface="Arial"/>
              <a:sym typeface="Arial"/>
            </a:endParaRPr>
          </a:p>
          <a:p>
            <a:pPr indent="0" lvl="0" marL="0" marR="0" rtl="0" algn="ctr">
              <a:spcBef>
                <a:spcPts val="0"/>
              </a:spcBef>
              <a:spcAft>
                <a:spcPts val="0"/>
              </a:spcAft>
              <a:buNone/>
            </a:pPr>
            <a:r>
              <a:t/>
            </a:r>
            <a:endParaRPr sz="1600">
              <a:solidFill>
                <a:schemeClr val="dk1"/>
              </a:solidFill>
              <a:latin typeface="Arial"/>
              <a:ea typeface="Arial"/>
              <a:cs typeface="Arial"/>
              <a:sym typeface="Arial"/>
            </a:endParaRPr>
          </a:p>
        </p:txBody>
      </p:sp>
      <p:sp>
        <p:nvSpPr>
          <p:cNvPr id="752" name="Google Shape;752;p52"/>
          <p:cNvSpPr txBox="1"/>
          <p:nvPr/>
        </p:nvSpPr>
        <p:spPr>
          <a:xfrm>
            <a:off x="958445" y="5412022"/>
            <a:ext cx="10275107"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Arial"/>
                <a:ea typeface="Arial"/>
                <a:cs typeface="Arial"/>
                <a:sym typeface="Arial"/>
              </a:rPr>
              <a:t>Employs machine learning classifier</a:t>
            </a:r>
            <a:endParaRPr sz="2500">
              <a:solidFill>
                <a:srgbClr val="FF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3"/>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Large discrepancy in confidence, how to deal?</a:t>
            </a:r>
            <a:endParaRPr/>
          </a:p>
        </p:txBody>
      </p:sp>
      <p:sp>
        <p:nvSpPr>
          <p:cNvPr id="758" name="Google Shape;758;p53"/>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9" name="Google Shape;759;p53"/>
          <p:cNvSpPr/>
          <p:nvPr/>
        </p:nvSpPr>
        <p:spPr>
          <a:xfrm>
            <a:off x="6295679" y="2604210"/>
            <a:ext cx="5446048"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Fire</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 of disturbance points (1.44 ha = 1 point) across AOU dataset for different confidences. Number of categories per bar indicates number of layers used to calculate confidence. </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pic>
        <p:nvPicPr>
          <p:cNvPr id="760" name="Google Shape;760;p53"/>
          <p:cNvPicPr preferRelativeResize="0"/>
          <p:nvPr/>
        </p:nvPicPr>
        <p:blipFill rotWithShape="1">
          <a:blip r:embed="rId3">
            <a:alphaModFix/>
          </a:blip>
          <a:srcRect b="0" l="0" r="0" t="0"/>
          <a:stretch/>
        </p:blipFill>
        <p:spPr>
          <a:xfrm>
            <a:off x="566710" y="1864288"/>
            <a:ext cx="5398008" cy="35996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4"/>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Research approach – landscape characteristics</a:t>
            </a:r>
            <a:endParaRPr/>
          </a:p>
        </p:txBody>
      </p:sp>
      <p:sp>
        <p:nvSpPr>
          <p:cNvPr id="767" name="Google Shape;767;p54"/>
          <p:cNvSpPr txBox="1"/>
          <p:nvPr>
            <p:ph idx="4294967295" type="sldNum"/>
          </p:nvPr>
        </p:nvSpPr>
        <p:spPr>
          <a:xfrm>
            <a:off x="11445098" y="92076"/>
            <a:ext cx="624892" cy="365125"/>
          </a:xfrm>
          <a:prstGeom prst="rect">
            <a:avLst/>
          </a:prstGeom>
          <a:noFill/>
          <a:ln>
            <a:noFill/>
          </a:ln>
        </p:spPr>
        <p:txBody>
          <a:bodyPr anchorCtr="1" anchor="ctr" bIns="60950" lIns="121900" spcFirstLastPara="1" rIns="121900" wrap="square" tIns="60950">
            <a:noAutofit/>
          </a:bodyPr>
          <a:lstStyle/>
          <a:p>
            <a:pPr indent="0" lvl="0" marL="0" rtl="0" algn="r">
              <a:spcBef>
                <a:spcPts val="0"/>
              </a:spcBef>
              <a:spcAft>
                <a:spcPts val="0"/>
              </a:spcAft>
              <a:buNone/>
            </a:pPr>
            <a:fld id="{00000000-1234-1234-1234-123412341234}" type="slidenum">
              <a:rPr b="1" i="0" lang="en-US" sz="1600">
                <a:solidFill>
                  <a:srgbClr val="888888"/>
                </a:solidFill>
                <a:latin typeface="Arial"/>
                <a:ea typeface="Arial"/>
                <a:cs typeface="Arial"/>
                <a:sym typeface="Arial"/>
              </a:rPr>
              <a:t>‹#›</a:t>
            </a:fld>
            <a:endParaRPr b="1" i="0" sz="1600">
              <a:solidFill>
                <a:srgbClr val="888888"/>
              </a:solidFill>
              <a:latin typeface="Arial"/>
              <a:ea typeface="Arial"/>
              <a:cs typeface="Arial"/>
              <a:sym typeface="Arial"/>
            </a:endParaRPr>
          </a:p>
        </p:txBody>
      </p:sp>
      <p:sp>
        <p:nvSpPr>
          <p:cNvPr id="768" name="Google Shape;768;p54"/>
          <p:cNvSpPr txBox="1"/>
          <p:nvPr>
            <p:ph idx="1" type="body"/>
          </p:nvPr>
        </p:nvSpPr>
        <p:spPr>
          <a:xfrm>
            <a:off x="396751" y="1341152"/>
            <a:ext cx="10972800"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67"/>
              <a:buFont typeface="Arial"/>
              <a:buNone/>
            </a:pPr>
            <a:r>
              <a:t/>
            </a:r>
            <a:endParaRPr sz="2667"/>
          </a:p>
          <a:p>
            <a:pPr indent="0" lvl="0" marL="0" rtl="0" algn="l">
              <a:lnSpc>
                <a:spcPct val="90000"/>
              </a:lnSpc>
              <a:spcBef>
                <a:spcPts val="1000"/>
              </a:spcBef>
              <a:spcAft>
                <a:spcPts val="0"/>
              </a:spcAft>
              <a:buClr>
                <a:schemeClr val="dk1"/>
              </a:buClr>
              <a:buSzPts val="1867"/>
              <a:buFont typeface="Arial"/>
              <a:buNone/>
            </a:pPr>
            <a:r>
              <a:t/>
            </a:r>
            <a:endParaRPr i="1" sz="2667"/>
          </a:p>
          <a:p>
            <a:pPr indent="-168789" lvl="0" marL="287338" rtl="0" algn="l">
              <a:lnSpc>
                <a:spcPct val="90000"/>
              </a:lnSpc>
              <a:spcBef>
                <a:spcPts val="1000"/>
              </a:spcBef>
              <a:spcAft>
                <a:spcPts val="0"/>
              </a:spcAft>
              <a:buClr>
                <a:schemeClr val="dk1"/>
              </a:buClr>
              <a:buSzPts val="1867"/>
              <a:buFont typeface="Arial"/>
              <a:buNone/>
            </a:pPr>
            <a:r>
              <a:t/>
            </a:r>
            <a:endParaRPr sz="2667"/>
          </a:p>
        </p:txBody>
      </p:sp>
      <p:sp>
        <p:nvSpPr>
          <p:cNvPr id="769" name="Google Shape;769;p54"/>
          <p:cNvSpPr txBox="1"/>
          <p:nvPr/>
        </p:nvSpPr>
        <p:spPr>
          <a:xfrm>
            <a:off x="604184" y="974571"/>
            <a:ext cx="10972800" cy="4525963"/>
          </a:xfrm>
          <a:prstGeom prst="rect">
            <a:avLst/>
          </a:prstGeom>
          <a:noFill/>
          <a:ln>
            <a:noFill/>
          </a:ln>
        </p:spPr>
        <p:txBody>
          <a:bodyPr anchorCtr="0" anchor="t" bIns="60950" lIns="121900" spcFirstLastPara="1" rIns="121900" wrap="square" tIns="60950">
            <a:normAutofit fontScale="92500"/>
          </a:bodyPr>
          <a:lstStyle/>
          <a:p>
            <a:pPr indent="0" lvl="0" marL="0" marR="0" rtl="0" algn="l">
              <a:spcBef>
                <a:spcPts val="0"/>
              </a:spcBef>
              <a:spcAft>
                <a:spcPts val="0"/>
              </a:spcAft>
              <a:buClr>
                <a:srgbClr val="FF0000"/>
              </a:buClr>
              <a:buSzPct val="100000"/>
              <a:buFont typeface="Arial"/>
              <a:buNone/>
            </a:pPr>
            <a:r>
              <a:rPr lang="en-US" sz="2667">
                <a:solidFill>
                  <a:srgbClr val="FF0000"/>
                </a:solidFill>
                <a:latin typeface="Arial"/>
                <a:ea typeface="Arial"/>
                <a:cs typeface="Arial"/>
                <a:sym typeface="Arial"/>
              </a:rPr>
              <a:t>Lakeshed/Catchment: </a:t>
            </a:r>
            <a:r>
              <a:rPr lang="en-US" sz="2667">
                <a:solidFill>
                  <a:schemeClr val="dk1"/>
                </a:solidFill>
                <a:latin typeface="Arial"/>
                <a:ea typeface="Arial"/>
                <a:cs typeface="Arial"/>
                <a:sym typeface="Arial"/>
              </a:rPr>
              <a:t>compound topographic index, slope, elevation, shoreline development, landform classification, ecodistrict, wetland cover, forest cover, NDVI, NDMI, landscape disturbance metrics (spatiotemporal) </a:t>
            </a:r>
            <a:endParaRPr/>
          </a:p>
          <a:p>
            <a:pPr indent="0" lvl="0" marL="0" marR="0" rtl="0" algn="l">
              <a:spcBef>
                <a:spcPts val="493"/>
              </a:spcBef>
              <a:spcAft>
                <a:spcPts val="0"/>
              </a:spcAft>
              <a:buClr>
                <a:schemeClr val="dk1"/>
              </a:buClr>
              <a:buSzPct val="100000"/>
              <a:buFont typeface="Arial"/>
              <a:buNone/>
            </a:pPr>
            <a:r>
              <a:t/>
            </a:r>
            <a:endParaRPr sz="2667">
              <a:solidFill>
                <a:schemeClr val="dk1"/>
              </a:solidFill>
              <a:latin typeface="Arial"/>
              <a:ea typeface="Arial"/>
              <a:cs typeface="Arial"/>
              <a:sym typeface="Arial"/>
            </a:endParaRPr>
          </a:p>
          <a:p>
            <a:pPr indent="0" lvl="0" marL="0" marR="0" rtl="0" algn="l">
              <a:spcBef>
                <a:spcPts val="493"/>
              </a:spcBef>
              <a:spcAft>
                <a:spcPts val="0"/>
              </a:spcAft>
              <a:buClr>
                <a:srgbClr val="FF0000"/>
              </a:buClr>
              <a:buSzPct val="100000"/>
              <a:buFont typeface="Arial"/>
              <a:buNone/>
            </a:pPr>
            <a:r>
              <a:rPr lang="en-US" sz="2667">
                <a:solidFill>
                  <a:srgbClr val="FF0000"/>
                </a:solidFill>
                <a:latin typeface="Arial"/>
                <a:ea typeface="Arial"/>
                <a:cs typeface="Arial"/>
                <a:sym typeface="Arial"/>
              </a:rPr>
              <a:t>Landscape context: </a:t>
            </a:r>
            <a:r>
              <a:rPr lang="en-US" sz="2667">
                <a:solidFill>
                  <a:schemeClr val="dk1"/>
                </a:solidFill>
                <a:latin typeface="Arial"/>
                <a:ea typeface="Arial"/>
                <a:cs typeface="Arial"/>
                <a:sym typeface="Arial"/>
              </a:rPr>
              <a:t>lake area, lakeshed area, catchment area, lake:lakeshed area, lake:catchment area, lakeshed:catchment area, geology, proportion of catchment area covered by lakes, proportion of river flowing through lakes, lake size distribution, drainage densities, lake order</a:t>
            </a:r>
            <a:endParaRPr/>
          </a:p>
          <a:p>
            <a:pPr indent="0" lvl="0" marL="0" marR="0" rtl="0" algn="l">
              <a:spcBef>
                <a:spcPts val="493"/>
              </a:spcBef>
              <a:spcAft>
                <a:spcPts val="0"/>
              </a:spcAft>
              <a:buClr>
                <a:schemeClr val="dk1"/>
              </a:buClr>
              <a:buSzPct val="100000"/>
              <a:buFont typeface="Arial"/>
              <a:buNone/>
            </a:pPr>
            <a:r>
              <a:t/>
            </a:r>
            <a:endParaRPr sz="2667">
              <a:solidFill>
                <a:schemeClr val="dk1"/>
              </a:solidFill>
              <a:latin typeface="Arial"/>
              <a:ea typeface="Arial"/>
              <a:cs typeface="Arial"/>
              <a:sym typeface="Arial"/>
            </a:endParaRPr>
          </a:p>
          <a:p>
            <a:pPr indent="0" lvl="0" marL="0" marR="0" rtl="0" algn="l">
              <a:spcBef>
                <a:spcPts val="493"/>
              </a:spcBef>
              <a:spcAft>
                <a:spcPts val="0"/>
              </a:spcAft>
              <a:buClr>
                <a:srgbClr val="FF0000"/>
              </a:buClr>
              <a:buSzPct val="100000"/>
              <a:buFont typeface="Arial"/>
              <a:buNone/>
            </a:pPr>
            <a:r>
              <a:rPr lang="en-US" sz="2667">
                <a:solidFill>
                  <a:srgbClr val="FF0000"/>
                </a:solidFill>
                <a:latin typeface="Arial"/>
                <a:ea typeface="Arial"/>
                <a:cs typeface="Arial"/>
                <a:sym typeface="Arial"/>
              </a:rPr>
              <a:t>Autocorrelation: </a:t>
            </a:r>
            <a:r>
              <a:rPr lang="en-US" sz="2667">
                <a:solidFill>
                  <a:schemeClr val="dk1"/>
                </a:solidFill>
                <a:latin typeface="Arial"/>
                <a:ea typeface="Arial"/>
                <a:cs typeface="Arial"/>
                <a:sym typeface="Arial"/>
              </a:rPr>
              <a:t>MEM, AEM</a:t>
            </a:r>
            <a:r>
              <a:rPr lang="en-US" sz="2667">
                <a:solidFill>
                  <a:srgbClr val="FF0000"/>
                </a:solidFill>
                <a:latin typeface="Arial"/>
                <a:ea typeface="Arial"/>
                <a:cs typeface="Arial"/>
                <a:sym typeface="Arial"/>
              </a:rPr>
              <a:t> </a:t>
            </a:r>
            <a:endParaRPr sz="2667">
              <a:solidFill>
                <a:srgbClr val="FF0000"/>
              </a:solidFill>
              <a:latin typeface="Arial"/>
              <a:ea typeface="Arial"/>
              <a:cs typeface="Arial"/>
              <a:sym typeface="Arial"/>
            </a:endParaRPr>
          </a:p>
          <a:p>
            <a:pPr indent="-186309" lvl="0" marL="342900" marR="0" rtl="0" algn="l">
              <a:spcBef>
                <a:spcPts val="493"/>
              </a:spcBef>
              <a:spcAft>
                <a:spcPts val="0"/>
              </a:spcAft>
              <a:buClr>
                <a:schemeClr val="dk1"/>
              </a:buClr>
              <a:buSzPct val="100000"/>
              <a:buFont typeface="Arial"/>
              <a:buNone/>
            </a:pPr>
            <a:r>
              <a:t/>
            </a:r>
            <a:endParaRPr sz="2667">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Standardized comparisons, mixed models</a:t>
            </a:r>
            <a:endParaRPr/>
          </a:p>
        </p:txBody>
      </p:sp>
      <p:sp>
        <p:nvSpPr>
          <p:cNvPr id="149" name="Google Shape;149;p6"/>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0" name="Google Shape;150;p6"/>
          <p:cNvPicPr preferRelativeResize="0"/>
          <p:nvPr/>
        </p:nvPicPr>
        <p:blipFill rotWithShape="1">
          <a:blip r:embed="rId3">
            <a:alphaModFix/>
          </a:blip>
          <a:srcRect b="0" l="74943" r="0" t="0"/>
          <a:stretch/>
        </p:blipFill>
        <p:spPr>
          <a:xfrm>
            <a:off x="606457" y="685800"/>
            <a:ext cx="2749485" cy="5486400"/>
          </a:xfrm>
          <a:prstGeom prst="rect">
            <a:avLst/>
          </a:prstGeom>
          <a:noFill/>
          <a:ln>
            <a:noFill/>
          </a:ln>
        </p:spPr>
      </p:pic>
      <p:sp>
        <p:nvSpPr>
          <p:cNvPr id="151" name="Google Shape;151;p6"/>
          <p:cNvSpPr txBox="1"/>
          <p:nvPr/>
        </p:nvSpPr>
        <p:spPr>
          <a:xfrm>
            <a:off x="3469064" y="1069971"/>
            <a:ext cx="7899662" cy="241721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Mixed effects models advantages:</a:t>
            </a:r>
            <a:endParaRPr b="0" i="0" sz="2500" u="none" cap="none" strike="noStrike">
              <a:solidFill>
                <a:srgbClr val="FF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50"/>
              <a:buFont typeface="Arial"/>
              <a:buNone/>
            </a:pPr>
            <a:r>
              <a:t/>
            </a:r>
            <a:endParaRPr b="0" i="0" sz="25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50"/>
              <a:buFont typeface="Arial"/>
              <a:buNone/>
            </a:pPr>
            <a:r>
              <a:rPr b="0" i="0" lang="en-US" sz="2500" u="none" cap="none" strike="noStrike">
                <a:solidFill>
                  <a:schemeClr val="dk1"/>
                </a:solidFill>
                <a:latin typeface="Arial"/>
                <a:ea typeface="Arial"/>
                <a:cs typeface="Arial"/>
                <a:sym typeface="Arial"/>
              </a:rPr>
              <a:t>“Borrow strength” from other observations in fitting/prediction</a:t>
            </a:r>
            <a:endParaRPr/>
          </a:p>
          <a:p>
            <a:pPr indent="0" lvl="0" marL="0" marR="0" rtl="0" algn="l">
              <a:lnSpc>
                <a:spcPct val="90000"/>
              </a:lnSpc>
              <a:spcBef>
                <a:spcPts val="1000"/>
              </a:spcBef>
              <a:spcAft>
                <a:spcPts val="0"/>
              </a:spcAft>
              <a:buClr>
                <a:schemeClr val="dk1"/>
              </a:buClr>
              <a:buSzPts val="1750"/>
              <a:buFont typeface="Arial"/>
              <a:buNone/>
            </a:pPr>
            <a:r>
              <a:t/>
            </a:r>
            <a:endParaRPr b="0" i="0" sz="25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50"/>
              <a:buFont typeface="Arial"/>
              <a:buNone/>
            </a:pPr>
            <a:r>
              <a:rPr b="0" i="0" lang="en-US" sz="2500" u="none" cap="none" strike="noStrike">
                <a:solidFill>
                  <a:schemeClr val="dk1"/>
                </a:solidFill>
                <a:latin typeface="Arial"/>
                <a:ea typeface="Arial"/>
                <a:cs typeface="Arial"/>
                <a:sym typeface="Arial"/>
              </a:rPr>
              <a:t>If body size relationship weak, predicts an average</a:t>
            </a:r>
            <a:endParaRPr/>
          </a:p>
          <a:p>
            <a:pPr indent="0" lvl="0" marL="0" marR="0" rtl="0" algn="l">
              <a:lnSpc>
                <a:spcPct val="90000"/>
              </a:lnSpc>
              <a:spcBef>
                <a:spcPts val="1000"/>
              </a:spcBef>
              <a:spcAft>
                <a:spcPts val="0"/>
              </a:spcAft>
              <a:buClr>
                <a:schemeClr val="dk1"/>
              </a:buClr>
              <a:buSzPts val="1750"/>
              <a:buFont typeface="Arial"/>
              <a:buNone/>
            </a:pPr>
            <a:r>
              <a:t/>
            </a:r>
            <a:endParaRPr b="0" i="0" sz="25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50"/>
              <a:buFont typeface="Arial"/>
              <a:buNone/>
            </a:pPr>
            <a:r>
              <a:rPr b="0" i="0" lang="en-US" sz="2500" u="none" cap="none" strike="noStrike">
                <a:solidFill>
                  <a:schemeClr val="dk1"/>
                </a:solidFill>
                <a:latin typeface="Arial"/>
                <a:ea typeface="Arial"/>
                <a:cs typeface="Arial"/>
                <a:sym typeface="Arial"/>
              </a:rPr>
              <a:t>Increased understanding of sampling structural variation </a:t>
            </a:r>
            <a:endParaRPr/>
          </a:p>
          <a:p>
            <a:pPr indent="0" lvl="0" marL="0" marR="0" rtl="0" algn="l">
              <a:lnSpc>
                <a:spcPct val="90000"/>
              </a:lnSpc>
              <a:spcBef>
                <a:spcPts val="1000"/>
              </a:spcBef>
              <a:spcAft>
                <a:spcPts val="0"/>
              </a:spcAft>
              <a:buClr>
                <a:schemeClr val="dk1"/>
              </a:buClr>
              <a:buSzPts val="1750"/>
              <a:buFont typeface="Arial"/>
              <a:buNone/>
            </a:pPr>
            <a:r>
              <a:rPr b="0" i="0" lang="en-US" sz="2500" u="none" cap="none" strike="noStrike">
                <a:solidFill>
                  <a:schemeClr val="dk1"/>
                </a:solidFill>
                <a:latin typeface="Arial"/>
                <a:ea typeface="Arial"/>
                <a:cs typeface="Arial"/>
                <a:sym typeface="Arial"/>
              </a:rPr>
              <a:t>(i.e., between lakes, between years)</a:t>
            </a:r>
            <a:endParaRPr b="0" i="0" sz="25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50"/>
              <a:buFont typeface="Arial"/>
              <a:buNone/>
            </a:pPr>
            <a:r>
              <a:t/>
            </a:r>
            <a:endParaRPr b="0" i="0" sz="2500" u="none" cap="none" strike="noStrike">
              <a:solidFill>
                <a:srgbClr val="FF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50"/>
              <a:buFont typeface="Arial"/>
              <a:buNone/>
            </a:pPr>
            <a:r>
              <a:t/>
            </a:r>
            <a:endParaRPr b="0" i="0" sz="2500" u="none" cap="none" strike="noStrike">
              <a:solidFill>
                <a:srgbClr val="FF0000"/>
              </a:solidFill>
              <a:latin typeface="Arial"/>
              <a:ea typeface="Arial"/>
              <a:cs typeface="Arial"/>
              <a:sym typeface="Arial"/>
            </a:endParaRPr>
          </a:p>
          <a:p>
            <a:pPr indent="0" lvl="0" marL="0" marR="0" rtl="0" algn="l">
              <a:lnSpc>
                <a:spcPct val="90000"/>
              </a:lnSpc>
              <a:spcBef>
                <a:spcPts val="100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 </a:t>
            </a:r>
            <a:endParaRPr/>
          </a:p>
        </p:txBody>
      </p:sp>
      <p:sp>
        <p:nvSpPr>
          <p:cNvPr id="152" name="Google Shape;152;p6"/>
          <p:cNvSpPr txBox="1"/>
          <p:nvPr/>
        </p:nvSpPr>
        <p:spPr>
          <a:xfrm>
            <a:off x="177801" y="1024539"/>
            <a:ext cx="722312"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Hg</a:t>
            </a:r>
            <a:endParaRPr b="0" i="0" sz="2500" u="none" cap="none" strike="noStrike">
              <a:solidFill>
                <a:srgbClr val="FF0000"/>
              </a:solidFill>
              <a:latin typeface="Arial"/>
              <a:ea typeface="Arial"/>
              <a:cs typeface="Arial"/>
              <a:sym typeface="Arial"/>
            </a:endParaRPr>
          </a:p>
        </p:txBody>
      </p:sp>
      <p:sp>
        <p:nvSpPr>
          <p:cNvPr id="153" name="Google Shape;153;p6"/>
          <p:cNvSpPr txBox="1"/>
          <p:nvPr/>
        </p:nvSpPr>
        <p:spPr>
          <a:xfrm>
            <a:off x="177800" y="3781425"/>
            <a:ext cx="722312"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As</a:t>
            </a:r>
            <a:endParaRPr b="0" i="0" sz="2500" u="none" cap="none" strike="noStrike">
              <a:solidFill>
                <a:srgbClr val="FF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7"/>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Standardized comparisons, mixed models</a:t>
            </a:r>
            <a:endParaRPr/>
          </a:p>
        </p:txBody>
      </p:sp>
      <p:sp>
        <p:nvSpPr>
          <p:cNvPr id="160" name="Google Shape;160;p7"/>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7"/>
          <p:cNvSpPr txBox="1"/>
          <p:nvPr/>
        </p:nvSpPr>
        <p:spPr>
          <a:xfrm>
            <a:off x="3469064" y="979542"/>
            <a:ext cx="7239246" cy="241721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Some models better from practical perspective (the Goldilocks approach):</a:t>
            </a:r>
            <a:endParaRPr/>
          </a:p>
          <a:p>
            <a:pPr indent="0" lvl="0" marL="0" marR="0" rtl="0" algn="l">
              <a:lnSpc>
                <a:spcPct val="90000"/>
              </a:lnSpc>
              <a:spcBef>
                <a:spcPts val="1000"/>
              </a:spcBef>
              <a:spcAft>
                <a:spcPts val="0"/>
              </a:spcAft>
              <a:buClr>
                <a:schemeClr val="dk1"/>
              </a:buClr>
              <a:buSzPts val="1750"/>
              <a:buFont typeface="Arial"/>
              <a:buNone/>
            </a:pPr>
            <a:r>
              <a:t/>
            </a:r>
            <a:endParaRPr b="0" i="0" sz="25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Maximum likelihood (R’s lmer; ML): </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FF0000"/>
              </a:buClr>
              <a:buSzPts val="1400"/>
              <a:buFont typeface="Arial"/>
              <a:buNone/>
            </a:pPr>
            <a:r>
              <a:rPr b="0" i="0" lang="en-US" sz="2000" u="none" cap="none" strike="noStrike">
                <a:solidFill>
                  <a:srgbClr val="FF0000"/>
                </a:solidFill>
                <a:latin typeface="Arial"/>
                <a:ea typeface="Arial"/>
                <a:cs typeface="Arial"/>
                <a:sym typeface="Arial"/>
              </a:rPr>
              <a:t>“</a:t>
            </a:r>
            <a:r>
              <a:rPr b="0" i="1" lang="en-US" sz="2000" u="none" cap="none" strike="noStrike">
                <a:solidFill>
                  <a:srgbClr val="FF0000"/>
                </a:solidFill>
                <a:latin typeface="Arial"/>
                <a:ea typeface="Arial"/>
                <a:cs typeface="Arial"/>
                <a:sym typeface="Arial"/>
              </a:rPr>
              <a:t>This model is too fast, but doesn’t account for random effects without bootstrapping, and even then it only bootstraps the residual error without errors”</a:t>
            </a:r>
            <a:endParaRPr b="0" i="0" sz="2000" u="none" cap="none" strike="noStrike">
              <a:solidFill>
                <a:srgbClr val="FF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4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MCMC Bayesian (Stan through R’s rstanarm; MB):</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FF0000"/>
              </a:buClr>
              <a:buSzPts val="1400"/>
              <a:buFont typeface="Arial"/>
              <a:buNone/>
            </a:pPr>
            <a:r>
              <a:rPr b="0" i="0" lang="en-US" sz="2000" u="none" cap="none" strike="noStrike">
                <a:solidFill>
                  <a:srgbClr val="FF0000"/>
                </a:solidFill>
                <a:latin typeface="Arial"/>
                <a:ea typeface="Arial"/>
                <a:cs typeface="Arial"/>
                <a:sym typeface="Arial"/>
              </a:rPr>
              <a:t>“</a:t>
            </a:r>
            <a:r>
              <a:rPr b="0" i="1" lang="en-US" sz="2000" u="none" cap="none" strike="noStrike">
                <a:solidFill>
                  <a:srgbClr val="FF0000"/>
                </a:solidFill>
                <a:latin typeface="Arial"/>
                <a:ea typeface="Arial"/>
                <a:cs typeface="Arial"/>
                <a:sym typeface="Arial"/>
              </a:rPr>
              <a:t>This model is too slow, but accounts for random effects”</a:t>
            </a:r>
            <a:endParaRPr/>
          </a:p>
          <a:p>
            <a:pPr indent="0" lvl="0" marL="0" marR="0" rtl="0" algn="l">
              <a:lnSpc>
                <a:spcPct val="90000"/>
              </a:lnSpc>
              <a:spcBef>
                <a:spcPts val="1000"/>
              </a:spcBef>
              <a:spcAft>
                <a:spcPts val="0"/>
              </a:spcAft>
              <a:buClr>
                <a:schemeClr val="dk1"/>
              </a:buClr>
              <a:buSzPts val="14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Approximate Bayesian (INLA through R’s RINLA; AB): </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FF0000"/>
              </a:buClr>
              <a:buSzPts val="1400"/>
              <a:buFont typeface="Arial"/>
              <a:buNone/>
            </a:pPr>
            <a:r>
              <a:rPr b="0" i="0" lang="en-US" sz="2000" u="none" cap="none" strike="noStrike">
                <a:solidFill>
                  <a:srgbClr val="FF0000"/>
                </a:solidFill>
                <a:latin typeface="Arial"/>
                <a:ea typeface="Arial"/>
                <a:cs typeface="Arial"/>
                <a:sym typeface="Arial"/>
              </a:rPr>
              <a:t>“</a:t>
            </a:r>
            <a:r>
              <a:rPr b="0" i="1" lang="en-US" sz="2000" u="none" cap="none" strike="noStrike">
                <a:solidFill>
                  <a:srgbClr val="FF0000"/>
                </a:solidFill>
                <a:latin typeface="Arial"/>
                <a:ea typeface="Arial"/>
                <a:cs typeface="Arial"/>
                <a:sym typeface="Arial"/>
              </a:rPr>
              <a:t>This model is just right?”</a:t>
            </a:r>
            <a:endParaRPr b="0" i="0" sz="2000" u="none" cap="none" strike="noStrike">
              <a:solidFill>
                <a:srgbClr val="FF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50"/>
              <a:buFont typeface="Arial"/>
              <a:buNone/>
            </a:pPr>
            <a:r>
              <a:t/>
            </a:r>
            <a:endParaRPr b="0" i="0" sz="25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50"/>
              <a:buFont typeface="Arial"/>
              <a:buNone/>
            </a:pPr>
            <a:r>
              <a:t/>
            </a:r>
            <a:endParaRPr b="0" i="0" sz="25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50"/>
              <a:buFont typeface="Arial"/>
              <a:buNone/>
            </a:pPr>
            <a:r>
              <a:t/>
            </a:r>
            <a:endParaRPr b="0" i="0" sz="25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50"/>
              <a:buFont typeface="Arial"/>
              <a:buNone/>
            </a:pPr>
            <a:r>
              <a:t/>
            </a:r>
            <a:endParaRPr b="0" i="0" sz="25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50"/>
              <a:buFont typeface="Arial"/>
              <a:buNone/>
            </a:pPr>
            <a:r>
              <a:rPr b="0" i="0" lang="en-US" sz="2500" u="none" cap="none" strike="noStrike">
                <a:solidFill>
                  <a:schemeClr val="dk1"/>
                </a:solidFill>
                <a:latin typeface="Arial"/>
                <a:ea typeface="Arial"/>
                <a:cs typeface="Arial"/>
                <a:sym typeface="Arial"/>
              </a:rPr>
              <a:t> </a:t>
            </a:r>
            <a:endParaRPr/>
          </a:p>
        </p:txBody>
      </p:sp>
      <p:pic>
        <p:nvPicPr>
          <p:cNvPr id="162" name="Google Shape;162;p7"/>
          <p:cNvPicPr preferRelativeResize="0"/>
          <p:nvPr/>
        </p:nvPicPr>
        <p:blipFill rotWithShape="1">
          <a:blip r:embed="rId3">
            <a:alphaModFix/>
          </a:blip>
          <a:srcRect b="0" l="74943" r="0" t="0"/>
          <a:stretch/>
        </p:blipFill>
        <p:spPr>
          <a:xfrm>
            <a:off x="606457" y="685800"/>
            <a:ext cx="2749485" cy="5486400"/>
          </a:xfrm>
          <a:prstGeom prst="rect">
            <a:avLst/>
          </a:prstGeom>
          <a:noFill/>
          <a:ln>
            <a:noFill/>
          </a:ln>
        </p:spPr>
      </p:pic>
      <p:sp>
        <p:nvSpPr>
          <p:cNvPr id="163" name="Google Shape;163;p7"/>
          <p:cNvSpPr txBox="1"/>
          <p:nvPr/>
        </p:nvSpPr>
        <p:spPr>
          <a:xfrm>
            <a:off x="177801" y="1024539"/>
            <a:ext cx="722312"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Hg</a:t>
            </a:r>
            <a:endParaRPr b="0" i="0" sz="2500" u="none" cap="none" strike="noStrike">
              <a:solidFill>
                <a:srgbClr val="FF0000"/>
              </a:solidFill>
              <a:latin typeface="Arial"/>
              <a:ea typeface="Arial"/>
              <a:cs typeface="Arial"/>
              <a:sym typeface="Arial"/>
            </a:endParaRPr>
          </a:p>
        </p:txBody>
      </p:sp>
      <p:sp>
        <p:nvSpPr>
          <p:cNvPr id="164" name="Google Shape;164;p7"/>
          <p:cNvSpPr txBox="1"/>
          <p:nvPr/>
        </p:nvSpPr>
        <p:spPr>
          <a:xfrm>
            <a:off x="177800" y="3781425"/>
            <a:ext cx="722312"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As</a:t>
            </a:r>
            <a:endParaRPr b="0" i="0" sz="2500" u="none" cap="none" strike="noStrike">
              <a:solidFill>
                <a:srgbClr val="FF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8"/>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Standardized comparisons, prediction accuracy</a:t>
            </a:r>
            <a:endParaRPr/>
          </a:p>
        </p:txBody>
      </p:sp>
      <p:sp>
        <p:nvSpPr>
          <p:cNvPr id="171" name="Google Shape;171;p8"/>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2" name="Google Shape;172;p8"/>
          <p:cNvPicPr preferRelativeResize="0"/>
          <p:nvPr/>
        </p:nvPicPr>
        <p:blipFill rotWithShape="1">
          <a:blip r:embed="rId3">
            <a:alphaModFix/>
          </a:blip>
          <a:srcRect b="0" l="0" r="0" t="0"/>
          <a:stretch/>
        </p:blipFill>
        <p:spPr>
          <a:xfrm>
            <a:off x="609600" y="685800"/>
            <a:ext cx="10972800" cy="5486400"/>
          </a:xfrm>
          <a:prstGeom prst="rect">
            <a:avLst/>
          </a:prstGeom>
          <a:noFill/>
          <a:ln>
            <a:noFill/>
          </a:ln>
        </p:spPr>
      </p:pic>
      <p:grpSp>
        <p:nvGrpSpPr>
          <p:cNvPr id="173" name="Google Shape;173;p8"/>
          <p:cNvGrpSpPr/>
          <p:nvPr/>
        </p:nvGrpSpPr>
        <p:grpSpPr>
          <a:xfrm>
            <a:off x="1667382" y="2406202"/>
            <a:ext cx="9825789" cy="391815"/>
            <a:chOff x="1667382" y="2406202"/>
            <a:chExt cx="9825789" cy="391815"/>
          </a:xfrm>
        </p:grpSpPr>
        <p:sp>
          <p:nvSpPr>
            <p:cNvPr id="174" name="Google Shape;174;p8"/>
            <p:cNvSpPr txBox="1"/>
            <p:nvPr/>
          </p:nvSpPr>
          <p:spPr>
            <a:xfrm>
              <a:off x="1667382" y="2406202"/>
              <a:ext cx="1621250"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SER: 0.74</a:t>
              </a:r>
              <a:endParaRPr b="0" i="0" sz="2000" u="none" cap="none" strike="noStrike">
                <a:solidFill>
                  <a:schemeClr val="dk1"/>
                </a:solidFill>
                <a:latin typeface="Arial"/>
                <a:ea typeface="Arial"/>
                <a:cs typeface="Arial"/>
                <a:sym typeface="Arial"/>
              </a:endParaRPr>
            </a:p>
          </p:txBody>
        </p:sp>
        <p:sp>
          <p:nvSpPr>
            <p:cNvPr id="175" name="Google Shape;175;p8"/>
            <p:cNvSpPr txBox="1"/>
            <p:nvPr/>
          </p:nvSpPr>
          <p:spPr>
            <a:xfrm>
              <a:off x="4474750" y="2406202"/>
              <a:ext cx="1621250"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ML: 0.71</a:t>
              </a:r>
              <a:endParaRPr b="0" i="0" sz="2000" u="none" cap="none" strike="noStrike">
                <a:solidFill>
                  <a:schemeClr val="dk1"/>
                </a:solidFill>
                <a:latin typeface="Arial"/>
                <a:ea typeface="Arial"/>
                <a:cs typeface="Arial"/>
                <a:sym typeface="Arial"/>
              </a:endParaRPr>
            </a:p>
          </p:txBody>
        </p:sp>
        <p:sp>
          <p:nvSpPr>
            <p:cNvPr id="176" name="Google Shape;176;p8"/>
            <p:cNvSpPr txBox="1"/>
            <p:nvPr/>
          </p:nvSpPr>
          <p:spPr>
            <a:xfrm>
              <a:off x="7217958" y="2406202"/>
              <a:ext cx="1621250"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AB: 0.72</a:t>
              </a:r>
              <a:endParaRPr b="0" i="0" sz="2000" u="none" cap="none" strike="noStrike">
                <a:solidFill>
                  <a:schemeClr val="dk1"/>
                </a:solidFill>
                <a:latin typeface="Arial"/>
                <a:ea typeface="Arial"/>
                <a:cs typeface="Arial"/>
                <a:sym typeface="Arial"/>
              </a:endParaRPr>
            </a:p>
          </p:txBody>
        </p:sp>
        <p:sp>
          <p:nvSpPr>
            <p:cNvPr id="177" name="Google Shape;177;p8"/>
            <p:cNvSpPr txBox="1"/>
            <p:nvPr/>
          </p:nvSpPr>
          <p:spPr>
            <a:xfrm>
              <a:off x="10019307" y="2421579"/>
              <a:ext cx="1473864"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MB: 0.72</a:t>
              </a:r>
              <a:endParaRPr b="0" i="0" sz="2000" u="none" cap="none" strike="noStrike">
                <a:solidFill>
                  <a:schemeClr val="dk1"/>
                </a:solidFill>
                <a:latin typeface="Arial"/>
                <a:ea typeface="Arial"/>
                <a:cs typeface="Arial"/>
                <a:sym typeface="Arial"/>
              </a:endParaRPr>
            </a:p>
          </p:txBody>
        </p:sp>
      </p:grpSp>
      <p:grpSp>
        <p:nvGrpSpPr>
          <p:cNvPr id="178" name="Google Shape;178;p8"/>
          <p:cNvGrpSpPr/>
          <p:nvPr/>
        </p:nvGrpSpPr>
        <p:grpSpPr>
          <a:xfrm>
            <a:off x="1667382" y="5189507"/>
            <a:ext cx="9825789" cy="391815"/>
            <a:chOff x="1667382" y="2406202"/>
            <a:chExt cx="9825789" cy="391815"/>
          </a:xfrm>
        </p:grpSpPr>
        <p:sp>
          <p:nvSpPr>
            <p:cNvPr id="179" name="Google Shape;179;p8"/>
            <p:cNvSpPr txBox="1"/>
            <p:nvPr/>
          </p:nvSpPr>
          <p:spPr>
            <a:xfrm>
              <a:off x="1667382" y="2406202"/>
              <a:ext cx="1621250"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SER: 0.76</a:t>
              </a:r>
              <a:endParaRPr b="0" i="0" sz="2000" u="none" cap="none" strike="noStrike">
                <a:solidFill>
                  <a:schemeClr val="dk1"/>
                </a:solidFill>
                <a:latin typeface="Arial"/>
                <a:ea typeface="Arial"/>
                <a:cs typeface="Arial"/>
                <a:sym typeface="Arial"/>
              </a:endParaRPr>
            </a:p>
          </p:txBody>
        </p:sp>
        <p:sp>
          <p:nvSpPr>
            <p:cNvPr id="180" name="Google Shape;180;p8"/>
            <p:cNvSpPr txBox="1"/>
            <p:nvPr/>
          </p:nvSpPr>
          <p:spPr>
            <a:xfrm>
              <a:off x="4474750" y="2406202"/>
              <a:ext cx="1621250"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ML: 0.67</a:t>
              </a:r>
              <a:endParaRPr b="0" i="0" sz="2000" u="none" cap="none" strike="noStrike">
                <a:solidFill>
                  <a:schemeClr val="dk1"/>
                </a:solidFill>
                <a:latin typeface="Arial"/>
                <a:ea typeface="Arial"/>
                <a:cs typeface="Arial"/>
                <a:sym typeface="Arial"/>
              </a:endParaRPr>
            </a:p>
          </p:txBody>
        </p:sp>
        <p:sp>
          <p:nvSpPr>
            <p:cNvPr id="181" name="Google Shape;181;p8"/>
            <p:cNvSpPr txBox="1"/>
            <p:nvPr/>
          </p:nvSpPr>
          <p:spPr>
            <a:xfrm>
              <a:off x="7217958" y="2406202"/>
              <a:ext cx="1621250"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AB: 0.65</a:t>
              </a:r>
              <a:endParaRPr b="0" i="0" sz="2000" u="none" cap="none" strike="noStrike">
                <a:solidFill>
                  <a:schemeClr val="dk1"/>
                </a:solidFill>
                <a:latin typeface="Arial"/>
                <a:ea typeface="Arial"/>
                <a:cs typeface="Arial"/>
                <a:sym typeface="Arial"/>
              </a:endParaRPr>
            </a:p>
          </p:txBody>
        </p:sp>
        <p:sp>
          <p:nvSpPr>
            <p:cNvPr id="182" name="Google Shape;182;p8"/>
            <p:cNvSpPr txBox="1"/>
            <p:nvPr/>
          </p:nvSpPr>
          <p:spPr>
            <a:xfrm>
              <a:off x="10019307" y="2421579"/>
              <a:ext cx="1473864"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rPr b="0" i="0" lang="en-US" sz="2000" u="none" cap="none" strike="noStrike">
                  <a:solidFill>
                    <a:schemeClr val="dk1"/>
                  </a:solidFill>
                  <a:latin typeface="Arial"/>
                  <a:ea typeface="Arial"/>
                  <a:cs typeface="Arial"/>
                  <a:sym typeface="Arial"/>
                </a:rPr>
                <a:t>MB: 0.71</a:t>
              </a:r>
              <a:endParaRPr b="0" i="0" sz="2000" u="none" cap="none" strike="noStrike">
                <a:solidFill>
                  <a:schemeClr val="dk1"/>
                </a:solidFill>
                <a:latin typeface="Arial"/>
                <a:ea typeface="Arial"/>
                <a:cs typeface="Arial"/>
                <a:sym typeface="Arial"/>
              </a:endParaRPr>
            </a:p>
          </p:txBody>
        </p:sp>
      </p:grpSp>
      <p:sp>
        <p:nvSpPr>
          <p:cNvPr id="183" name="Google Shape;183;p8"/>
          <p:cNvSpPr txBox="1"/>
          <p:nvPr/>
        </p:nvSpPr>
        <p:spPr>
          <a:xfrm>
            <a:off x="177800" y="3391878"/>
            <a:ext cx="11899900"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Compares all 1000 g +/- 50 g observations with 1000 g predictions; </a:t>
            </a:r>
            <a:br>
              <a:rPr b="0" i="0" lang="en-US" sz="2500" u="none" cap="none" strike="noStrike">
                <a:solidFill>
                  <a:srgbClr val="FF0000"/>
                </a:solidFill>
                <a:latin typeface="Arial"/>
                <a:ea typeface="Arial"/>
                <a:cs typeface="Arial"/>
                <a:sym typeface="Arial"/>
              </a:rPr>
            </a:br>
            <a:r>
              <a:rPr b="1" i="0" lang="en-US" sz="2500" u="none" cap="none" strike="noStrike">
                <a:solidFill>
                  <a:srgbClr val="FF0000"/>
                </a:solidFill>
                <a:latin typeface="Arial"/>
                <a:ea typeface="Arial"/>
                <a:cs typeface="Arial"/>
                <a:sym typeface="Arial"/>
              </a:rPr>
              <a:t>consistency across approaches</a:t>
            </a:r>
            <a:endParaRPr b="1" i="0" sz="2500" u="none" cap="none" strike="noStrike">
              <a:solidFill>
                <a:srgbClr val="FF0000"/>
              </a:solidFill>
              <a:latin typeface="Arial"/>
              <a:ea typeface="Arial"/>
              <a:cs typeface="Arial"/>
              <a:sym typeface="Arial"/>
            </a:endParaRPr>
          </a:p>
        </p:txBody>
      </p:sp>
      <p:sp>
        <p:nvSpPr>
          <p:cNvPr id="184" name="Google Shape;184;p8"/>
          <p:cNvSpPr txBox="1"/>
          <p:nvPr/>
        </p:nvSpPr>
        <p:spPr>
          <a:xfrm>
            <a:off x="177801" y="834039"/>
            <a:ext cx="722312"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Hg</a:t>
            </a:r>
            <a:endParaRPr b="0" i="0" sz="2500" u="none" cap="none" strike="noStrike">
              <a:solidFill>
                <a:srgbClr val="FF0000"/>
              </a:solidFill>
              <a:latin typeface="Arial"/>
              <a:ea typeface="Arial"/>
              <a:cs typeface="Arial"/>
              <a:sym typeface="Arial"/>
            </a:endParaRPr>
          </a:p>
        </p:txBody>
      </p:sp>
      <p:sp>
        <p:nvSpPr>
          <p:cNvPr id="185" name="Google Shape;185;p8"/>
          <p:cNvSpPr txBox="1"/>
          <p:nvPr/>
        </p:nvSpPr>
        <p:spPr>
          <a:xfrm>
            <a:off x="177800" y="3654425"/>
            <a:ext cx="722312"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0" i="0" lang="en-US" sz="2500" u="none" cap="none" strike="noStrike">
                <a:solidFill>
                  <a:srgbClr val="FF0000"/>
                </a:solidFill>
                <a:latin typeface="Arial"/>
                <a:ea typeface="Arial"/>
                <a:cs typeface="Arial"/>
                <a:sym typeface="Arial"/>
              </a:rPr>
              <a:t>As</a:t>
            </a:r>
            <a:endParaRPr b="0" i="0" sz="2500" u="none" cap="none" strike="noStrike">
              <a:solidFill>
                <a:srgbClr val="FF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9"/>
          <p:cNvSpPr txBox="1"/>
          <p:nvPr>
            <p:ph type="title"/>
          </p:nvPr>
        </p:nvSpPr>
        <p:spPr>
          <a:xfrm>
            <a:off x="0" y="0"/>
            <a:ext cx="12192000" cy="9906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1"/>
              </a:buClr>
              <a:buSzPts val="3500"/>
              <a:buFont typeface="Arial"/>
              <a:buNone/>
            </a:pPr>
            <a:r>
              <a:rPr lang="en-US"/>
              <a:t>Standardized comparisons, precision</a:t>
            </a:r>
            <a:endParaRPr/>
          </a:p>
        </p:txBody>
      </p:sp>
      <p:sp>
        <p:nvSpPr>
          <p:cNvPr id="192" name="Google Shape;192;p9"/>
          <p:cNvSpPr txBox="1"/>
          <p:nvPr>
            <p:ph idx="12" type="sldNum"/>
          </p:nvPr>
        </p:nvSpPr>
        <p:spPr>
          <a:xfrm>
            <a:off x="11744776" y="0"/>
            <a:ext cx="447224" cy="457199"/>
          </a:xfrm>
          <a:prstGeom prst="rect">
            <a:avLst/>
          </a:prstGeom>
          <a:noFill/>
          <a:ln>
            <a:noFill/>
          </a:ln>
        </p:spPr>
        <p:txBody>
          <a:bodyPr anchorCtr="1"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3" name="Google Shape;193;p9"/>
          <p:cNvPicPr preferRelativeResize="0"/>
          <p:nvPr/>
        </p:nvPicPr>
        <p:blipFill rotWithShape="1">
          <a:blip r:embed="rId3">
            <a:alphaModFix/>
          </a:blip>
          <a:srcRect b="0" l="0" r="0" t="0"/>
          <a:stretch/>
        </p:blipFill>
        <p:spPr>
          <a:xfrm>
            <a:off x="1286382" y="1206500"/>
            <a:ext cx="9144000" cy="4572000"/>
          </a:xfrm>
          <a:prstGeom prst="rect">
            <a:avLst/>
          </a:prstGeom>
          <a:noFill/>
          <a:ln>
            <a:noFill/>
          </a:ln>
        </p:spPr>
      </p:pic>
      <p:sp>
        <p:nvSpPr>
          <p:cNvPr id="194" name="Google Shape;194;p9"/>
          <p:cNvSpPr txBox="1"/>
          <p:nvPr/>
        </p:nvSpPr>
        <p:spPr>
          <a:xfrm>
            <a:off x="2154581" y="2792697"/>
            <a:ext cx="288418"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1" i="0" lang="en-US" sz="2500" u="none" cap="none" strike="noStrike">
                <a:solidFill>
                  <a:srgbClr val="FF0000"/>
                </a:solidFill>
                <a:latin typeface="Arial"/>
                <a:ea typeface="Arial"/>
                <a:cs typeface="Arial"/>
                <a:sym typeface="Arial"/>
              </a:rPr>
              <a:t>1</a:t>
            </a:r>
            <a:endParaRPr b="1" i="0" sz="2500" u="none" cap="none" strike="noStrike">
              <a:solidFill>
                <a:srgbClr val="FF0000"/>
              </a:solidFill>
              <a:latin typeface="Arial"/>
              <a:ea typeface="Arial"/>
              <a:cs typeface="Arial"/>
              <a:sym typeface="Arial"/>
            </a:endParaRPr>
          </a:p>
        </p:txBody>
      </p:sp>
      <p:sp>
        <p:nvSpPr>
          <p:cNvPr id="195" name="Google Shape;195;p9"/>
          <p:cNvSpPr txBox="1"/>
          <p:nvPr/>
        </p:nvSpPr>
        <p:spPr>
          <a:xfrm>
            <a:off x="6624981" y="4572970"/>
            <a:ext cx="288418"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1" i="0" lang="en-US" sz="2500" u="none" cap="none" strike="noStrike">
                <a:solidFill>
                  <a:srgbClr val="FF0000"/>
                </a:solidFill>
                <a:latin typeface="Arial"/>
                <a:ea typeface="Arial"/>
                <a:cs typeface="Arial"/>
                <a:sym typeface="Arial"/>
              </a:rPr>
              <a:t>1</a:t>
            </a:r>
            <a:endParaRPr b="1" i="0" sz="2500" u="none" cap="none" strike="noStrike">
              <a:solidFill>
                <a:srgbClr val="FF0000"/>
              </a:solidFill>
              <a:latin typeface="Arial"/>
              <a:ea typeface="Arial"/>
              <a:cs typeface="Arial"/>
              <a:sym typeface="Arial"/>
            </a:endParaRPr>
          </a:p>
        </p:txBody>
      </p:sp>
      <p:sp>
        <p:nvSpPr>
          <p:cNvPr id="196" name="Google Shape;196;p9"/>
          <p:cNvSpPr txBox="1"/>
          <p:nvPr/>
        </p:nvSpPr>
        <p:spPr>
          <a:xfrm>
            <a:off x="2569082" y="2792697"/>
            <a:ext cx="288418"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1" i="0" lang="en-US" sz="2500" u="none" cap="none" strike="noStrike">
                <a:solidFill>
                  <a:srgbClr val="FF0000"/>
                </a:solidFill>
                <a:latin typeface="Arial"/>
                <a:ea typeface="Arial"/>
                <a:cs typeface="Arial"/>
                <a:sym typeface="Arial"/>
              </a:rPr>
              <a:t>2</a:t>
            </a:r>
            <a:endParaRPr b="1" i="0" sz="2500" u="none" cap="none" strike="noStrike">
              <a:solidFill>
                <a:srgbClr val="FF0000"/>
              </a:solidFill>
              <a:latin typeface="Arial"/>
              <a:ea typeface="Arial"/>
              <a:cs typeface="Arial"/>
              <a:sym typeface="Arial"/>
            </a:endParaRPr>
          </a:p>
        </p:txBody>
      </p:sp>
      <p:sp>
        <p:nvSpPr>
          <p:cNvPr id="197" name="Google Shape;197;p9"/>
          <p:cNvSpPr txBox="1"/>
          <p:nvPr/>
        </p:nvSpPr>
        <p:spPr>
          <a:xfrm>
            <a:off x="7039482" y="4572970"/>
            <a:ext cx="288418"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1" i="0" lang="en-US" sz="2500" u="none" cap="none" strike="noStrike">
                <a:solidFill>
                  <a:srgbClr val="FF0000"/>
                </a:solidFill>
                <a:latin typeface="Arial"/>
                <a:ea typeface="Arial"/>
                <a:cs typeface="Arial"/>
                <a:sym typeface="Arial"/>
              </a:rPr>
              <a:t>2</a:t>
            </a:r>
            <a:endParaRPr b="1" i="0" sz="2500" u="none" cap="none" strike="noStrike">
              <a:solidFill>
                <a:srgbClr val="FF0000"/>
              </a:solidFill>
              <a:latin typeface="Arial"/>
              <a:ea typeface="Arial"/>
              <a:cs typeface="Arial"/>
              <a:sym typeface="Arial"/>
            </a:endParaRPr>
          </a:p>
        </p:txBody>
      </p:sp>
      <p:sp>
        <p:nvSpPr>
          <p:cNvPr id="198" name="Google Shape;198;p9"/>
          <p:cNvSpPr txBox="1"/>
          <p:nvPr/>
        </p:nvSpPr>
        <p:spPr>
          <a:xfrm>
            <a:off x="5109082" y="2784551"/>
            <a:ext cx="288418"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1" i="0" lang="en-US" sz="2500" u="none" cap="none" strike="noStrike">
                <a:solidFill>
                  <a:srgbClr val="FF0000"/>
                </a:solidFill>
                <a:latin typeface="Arial"/>
                <a:ea typeface="Arial"/>
                <a:cs typeface="Arial"/>
                <a:sym typeface="Arial"/>
              </a:rPr>
              <a:t>3</a:t>
            </a:r>
            <a:endParaRPr b="1" i="0" sz="2500" u="none" cap="none" strike="noStrike">
              <a:solidFill>
                <a:srgbClr val="FF0000"/>
              </a:solidFill>
              <a:latin typeface="Arial"/>
              <a:ea typeface="Arial"/>
              <a:cs typeface="Arial"/>
              <a:sym typeface="Arial"/>
            </a:endParaRPr>
          </a:p>
        </p:txBody>
      </p:sp>
      <p:sp>
        <p:nvSpPr>
          <p:cNvPr id="199" name="Google Shape;199;p9"/>
          <p:cNvSpPr txBox="1"/>
          <p:nvPr/>
        </p:nvSpPr>
        <p:spPr>
          <a:xfrm>
            <a:off x="9769982" y="4569386"/>
            <a:ext cx="288418" cy="3764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0000"/>
              </a:buClr>
              <a:buSzPts val="1750"/>
              <a:buFont typeface="Arial"/>
              <a:buNone/>
            </a:pPr>
            <a:r>
              <a:rPr b="1" i="0" lang="en-US" sz="2500" u="none" cap="none" strike="noStrike">
                <a:solidFill>
                  <a:srgbClr val="FF0000"/>
                </a:solidFill>
                <a:latin typeface="Arial"/>
                <a:ea typeface="Arial"/>
                <a:cs typeface="Arial"/>
                <a:sym typeface="Arial"/>
              </a:rPr>
              <a:t>3</a:t>
            </a:r>
            <a:endParaRPr b="1" i="0" sz="2500" u="none" cap="none" strike="noStrike">
              <a:solidFill>
                <a:srgbClr val="FF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2019-08-12T13:09:44Z</dcterms:created>
  <dc:creator>Microsoft Office User</dc:creator>
</cp:coreProperties>
</file>